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9"/>
  </p:notesMasterIdLst>
  <p:sldIdLst>
    <p:sldId id="297" r:id="rId5"/>
    <p:sldId id="277" r:id="rId6"/>
    <p:sldId id="328" r:id="rId7"/>
    <p:sldId id="304" r:id="rId8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inu Seppam" initials="TS" lastIdx="3" clrIdx="0">
    <p:extLst>
      <p:ext uri="{19B8F6BF-5375-455C-9EA6-DF929625EA0E}">
        <p15:presenceInfo xmlns:p15="http://schemas.microsoft.com/office/powerpoint/2012/main" userId="Triinu Sepp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624C6-D4E8-E07A-E599-AB13B7353C11}" v="2047" dt="2023-10-16T19:51:10.686"/>
    <p1510:client id="{BEB22094-DF7C-9545-7937-68CC19C3252D}" v="221" dt="2023-10-16T12:26:40.190"/>
    <p1510:client id="{C0F6BC51-AEA3-4244-D805-E89E82681B7B}" v="139" dt="2023-10-24T12:41:12.688"/>
    <p1510:client id="{D893DA02-B7D3-98AF-2B28-683D3B4C9808}" v="50" dt="2023-10-16T10:18:01.934"/>
    <p1510:client id="{E99497EB-7589-F2F3-5825-042E45194DFB}" v="1854" dt="2023-10-16T18:40:00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Keskmine laa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87" autoAdjust="0"/>
    <p:restoredTop sz="94103" autoAdjust="0"/>
  </p:normalViewPr>
  <p:slideViewPr>
    <p:cSldViewPr snapToGrid="0">
      <p:cViewPr varScale="1">
        <p:scale>
          <a:sx n="69" d="100"/>
          <a:sy n="69" d="100"/>
        </p:scale>
        <p:origin x="556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4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umfailid.intra.rmv\kasutajad\margit.jogi\Desktop\CopyKasutajad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296596621594215E-2"/>
          <c:y val="9.7766593110658481E-2"/>
          <c:w val="0.81545133453126384"/>
          <c:h val="0.8083333333333333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B1D-4DD9-9805-8C243BAA41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B1D-4DD9-9805-8C243BAA41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B1D-4DD9-9805-8C243BAA41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B1D-4DD9-9805-8C243BAA416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B1D-4DD9-9805-8C243BAA416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B1D-4DD9-9805-8C243BAA416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B1D-4DD9-9805-8C243BAA416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B1D-4DD9-9805-8C243BAA416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8B1D-4DD9-9805-8C243BAA416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8B1D-4DD9-9805-8C243BAA4165}"/>
              </c:ext>
            </c:extLst>
          </c:dPt>
          <c:dLbls>
            <c:dLbl>
              <c:idx val="0"/>
              <c:layout>
                <c:manualLayout>
                  <c:x val="5.2105172033225865E-2"/>
                  <c:y val="-3.3333333333333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1D-4DD9-9805-8C243BAA4165}"/>
                </c:ext>
              </c:extLst>
            </c:dLbl>
            <c:dLbl>
              <c:idx val="1"/>
              <c:layout>
                <c:manualLayout>
                  <c:x val="5.3593891234175177E-2"/>
                  <c:y val="-1.48148148148148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1D-4DD9-9805-8C243BAA4165}"/>
                </c:ext>
              </c:extLst>
            </c:dLbl>
            <c:dLbl>
              <c:idx val="8"/>
              <c:layout>
                <c:manualLayout>
                  <c:x val="-1.7864630411391736E-2"/>
                  <c:y val="-7.592592592592592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80-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0,5%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965534743834193E-2"/>
                      <c:h val="6.952420530766988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8B1D-4DD9-9805-8C243BAA4165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B1D-4DD9-9805-8C243BAA4165}"/>
                </c:ext>
              </c:extLst>
            </c:dLbl>
            <c:spPr>
              <a:solidFill>
                <a:srgbClr val="E7E6E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Sheet6!$L$2:$L$11</c:f>
              <c:strCache>
                <c:ptCount val="10"/>
                <c:pt idx="0">
                  <c:v>0-12</c:v>
                </c:pt>
                <c:pt idx="1">
                  <c:v>13-19</c:v>
                </c:pt>
                <c:pt idx="2">
                  <c:v>20-29</c:v>
                </c:pt>
                <c:pt idx="3">
                  <c:v>30-39</c:v>
                </c:pt>
                <c:pt idx="4">
                  <c:v>40-49</c:v>
                </c:pt>
                <c:pt idx="5">
                  <c:v>50-59</c:v>
                </c:pt>
                <c:pt idx="6">
                  <c:v>60-69</c:v>
                </c:pt>
                <c:pt idx="7">
                  <c:v>70-79</c:v>
                </c:pt>
                <c:pt idx="8">
                  <c:v>80-89</c:v>
                </c:pt>
                <c:pt idx="9">
                  <c:v>90+</c:v>
                </c:pt>
              </c:strCache>
            </c:strRef>
          </c:cat>
          <c:val>
            <c:numRef>
              <c:f>Sheet6!$M$2:$M$11</c:f>
              <c:numCache>
                <c:formatCode>General</c:formatCode>
                <c:ptCount val="10"/>
                <c:pt idx="0">
                  <c:v>125</c:v>
                </c:pt>
                <c:pt idx="1">
                  <c:v>896</c:v>
                </c:pt>
                <c:pt idx="2">
                  <c:v>2233</c:v>
                </c:pt>
                <c:pt idx="3">
                  <c:v>4296</c:v>
                </c:pt>
                <c:pt idx="4">
                  <c:v>5185</c:v>
                </c:pt>
                <c:pt idx="5">
                  <c:v>3430</c:v>
                </c:pt>
                <c:pt idx="6">
                  <c:v>1505</c:v>
                </c:pt>
                <c:pt idx="7">
                  <c:v>454</c:v>
                </c:pt>
                <c:pt idx="8">
                  <c:v>81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B1D-4DD9-9805-8C243BAA4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9F059-6EC3-44FA-92B6-BF188A31485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2EFE3-7D58-44B0-A509-DAF6CC268D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4020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82EFE3-7D58-44B0-A509-DAF6CC268D5D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0129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82EFE3-7D58-44B0-A509-DAF6CC268D5D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643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669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36717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292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850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40586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292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1067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4804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835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5095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032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2D67-BF25-42F3-B53E-F751AE7A0F77}" type="datetimeFigureOut">
              <a:rPr lang="et-EE" smtClean="0"/>
              <a:t>02.05.2024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02893-63DE-4122-B45C-DDA14D6025A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427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irko.ee/en/home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343" y="104503"/>
            <a:ext cx="11549255" cy="6741466"/>
          </a:xfrm>
        </p:spPr>
        <p:txBody>
          <a:bodyPr>
            <a:normAutofit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b="1" dirty="0" err="1" smtClean="0"/>
              <a:t>First</a:t>
            </a:r>
            <a:r>
              <a:rPr lang="et-EE" b="1" dirty="0" smtClean="0"/>
              <a:t> </a:t>
            </a:r>
            <a:r>
              <a:rPr lang="et-EE" b="1" dirty="0" err="1" smtClean="0"/>
              <a:t>year</a:t>
            </a:r>
            <a:r>
              <a:rPr lang="et-EE" b="1" dirty="0" smtClean="0"/>
              <a:t> of Estonian</a:t>
            </a:r>
            <a:br>
              <a:rPr lang="et-EE" b="1" dirty="0" smtClean="0"/>
            </a:br>
            <a:r>
              <a:rPr lang="et-EE" b="1" dirty="0" err="1" smtClean="0"/>
              <a:t>national</a:t>
            </a:r>
            <a:r>
              <a:rPr lang="et-EE" b="1" dirty="0" smtClean="0"/>
              <a:t> e-</a:t>
            </a:r>
            <a:r>
              <a:rPr lang="et-EE" b="1" dirty="0" err="1" smtClean="0"/>
              <a:t>lending</a:t>
            </a:r>
            <a:r>
              <a:rPr lang="et-EE" b="1" dirty="0" smtClean="0"/>
              <a:t> </a:t>
            </a:r>
            <a:r>
              <a:rPr lang="et-EE" b="1" dirty="0" err="1" smtClean="0"/>
              <a:t>service</a:t>
            </a:r>
            <a:r>
              <a:rPr lang="et-EE" b="1" dirty="0" smtClean="0"/>
              <a:t/>
            </a:r>
            <a:br>
              <a:rPr lang="et-EE" b="1" dirty="0" smtClean="0"/>
            </a:br>
            <a:r>
              <a:rPr lang="et-EE" b="1" dirty="0" smtClean="0">
                <a:hlinkClick r:id="rId2"/>
              </a:rPr>
              <a:t>MIRKO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	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sz="3600" dirty="0" smtClean="0"/>
              <a:t>Kairi Felt</a:t>
            </a:r>
            <a:br>
              <a:rPr lang="et-EE" sz="3600" dirty="0" smtClean="0"/>
            </a:br>
            <a:r>
              <a:rPr lang="et-EE" sz="3600" dirty="0" err="1" smtClean="0"/>
              <a:t>National</a:t>
            </a:r>
            <a:r>
              <a:rPr lang="et-EE" sz="3600" dirty="0" smtClean="0"/>
              <a:t> </a:t>
            </a:r>
            <a:r>
              <a:rPr lang="et-EE" sz="3600" dirty="0" err="1" smtClean="0"/>
              <a:t>Library</a:t>
            </a:r>
            <a:r>
              <a:rPr lang="et-EE" sz="3600" dirty="0" smtClean="0"/>
              <a:t> of Estonia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pic>
        <p:nvPicPr>
          <p:cNvPr id="1026" name="Picture 2" descr="https://lh3.googleusercontent.com/pw/AP1GczMP7Ax0m3rBztrw1Q7QGIL0FQSZB7aMLh2yUACcZavwzxOT_P-nr-RAu33vm_HDCRgmwOAGMsPbUGHuYMOasnqCrhZ_cVXsCrkqHYeqVaGkKQ1sYPJR30BgGOMEjhqCPLWVeexSMnWjgmxH-DGjLtFWEw=w584-h875-s-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2145" y="0"/>
            <a:ext cx="4839855" cy="684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83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645458"/>
            <a:ext cx="8534401" cy="959223"/>
          </a:xfrm>
        </p:spPr>
        <p:txBody>
          <a:bodyPr>
            <a:noAutofit/>
          </a:bodyPr>
          <a:lstStyle/>
          <a:p>
            <a:r>
              <a:rPr lang="et-EE" sz="4400" b="1" dirty="0" err="1" smtClean="0"/>
              <a:t>First</a:t>
            </a:r>
            <a:r>
              <a:rPr lang="et-EE" sz="4400" b="1" dirty="0" smtClean="0"/>
              <a:t> </a:t>
            </a:r>
            <a:r>
              <a:rPr lang="et-EE" sz="4400" b="1" dirty="0" err="1" smtClean="0"/>
              <a:t>year</a:t>
            </a:r>
            <a:r>
              <a:rPr lang="et-EE" sz="4400" b="1" dirty="0" smtClean="0"/>
              <a:t> of MIRKO: </a:t>
            </a:r>
            <a:br>
              <a:rPr lang="et-EE" sz="4400" b="1" dirty="0" smtClean="0"/>
            </a:br>
            <a:r>
              <a:rPr lang="et-EE" sz="4400" b="1" dirty="0" err="1" smtClean="0"/>
              <a:t>content</a:t>
            </a:r>
            <a:endParaRPr lang="et-EE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29" y="1630856"/>
            <a:ext cx="10534657" cy="473262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t-EE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t-EE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 smtClean="0">
                <a:solidFill>
                  <a:schemeClr val="tx1"/>
                </a:solidFill>
              </a:rPr>
              <a:t>4147 </a:t>
            </a:r>
            <a:r>
              <a:rPr lang="et-EE" dirty="0" err="1">
                <a:solidFill>
                  <a:schemeClr val="tx1"/>
                </a:solidFill>
              </a:rPr>
              <a:t>publications</a:t>
            </a:r>
            <a:r>
              <a:rPr lang="et-EE" dirty="0">
                <a:solidFill>
                  <a:schemeClr val="tx1"/>
                </a:solidFill>
              </a:rPr>
              <a:t>: </a:t>
            </a:r>
            <a:r>
              <a:rPr lang="et-EE" dirty="0" smtClean="0">
                <a:solidFill>
                  <a:schemeClr val="tx1"/>
                </a:solidFill>
              </a:rPr>
              <a:t>3760 </a:t>
            </a:r>
            <a:r>
              <a:rPr lang="et-EE" dirty="0">
                <a:solidFill>
                  <a:schemeClr val="tx1"/>
                </a:solidFill>
              </a:rPr>
              <a:t>e-</a:t>
            </a:r>
            <a:r>
              <a:rPr lang="et-EE" dirty="0" err="1">
                <a:solidFill>
                  <a:schemeClr val="tx1"/>
                </a:solidFill>
              </a:rPr>
              <a:t>books</a:t>
            </a:r>
            <a:r>
              <a:rPr lang="et-EE" dirty="0">
                <a:solidFill>
                  <a:schemeClr val="tx1"/>
                </a:solidFill>
              </a:rPr>
              <a:t>, </a:t>
            </a:r>
            <a:endParaRPr lang="et-EE" dirty="0" smtClean="0">
              <a:solidFill>
                <a:schemeClr val="tx1"/>
              </a:solidFill>
            </a:endParaRPr>
          </a:p>
          <a:p>
            <a:r>
              <a:rPr lang="et-EE" dirty="0" smtClean="0">
                <a:solidFill>
                  <a:schemeClr val="tx1"/>
                </a:solidFill>
              </a:rPr>
              <a:t>370 </a:t>
            </a:r>
            <a:r>
              <a:rPr lang="et-EE" dirty="0" err="1" smtClean="0">
                <a:solidFill>
                  <a:schemeClr val="tx1"/>
                </a:solidFill>
              </a:rPr>
              <a:t>audiobooks</a:t>
            </a:r>
            <a:r>
              <a:rPr lang="et-EE" dirty="0">
                <a:solidFill>
                  <a:schemeClr val="tx1"/>
                </a:solidFill>
              </a:rPr>
              <a:t>,</a:t>
            </a:r>
            <a:r>
              <a:rPr lang="et-EE" dirty="0" smtClean="0">
                <a:solidFill>
                  <a:schemeClr val="tx1"/>
                </a:solidFill>
              </a:rPr>
              <a:t> </a:t>
            </a:r>
            <a:r>
              <a:rPr lang="et-EE" dirty="0">
                <a:solidFill>
                  <a:schemeClr val="tx1"/>
                </a:solidFill>
              </a:rPr>
              <a:t>17 </a:t>
            </a:r>
            <a:r>
              <a:rPr lang="et-EE" dirty="0" err="1">
                <a:solidFill>
                  <a:schemeClr val="tx1"/>
                </a:solidFill>
              </a:rPr>
              <a:t>titles</a:t>
            </a:r>
            <a:r>
              <a:rPr lang="et-EE" dirty="0">
                <a:solidFill>
                  <a:schemeClr val="tx1"/>
                </a:solidFill>
              </a:rPr>
              <a:t> of </a:t>
            </a:r>
            <a:r>
              <a:rPr lang="et-EE" dirty="0" err="1" smtClean="0">
                <a:solidFill>
                  <a:schemeClr val="tx1"/>
                </a:solidFill>
              </a:rPr>
              <a:t>magazines</a:t>
            </a:r>
            <a:endParaRPr lang="et-EE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dirty="0">
                <a:solidFill>
                  <a:schemeClr val="tx1"/>
                </a:solidFill>
              </a:rPr>
              <a:t>1 </a:t>
            </a:r>
            <a:r>
              <a:rPr lang="et-EE" dirty="0" err="1">
                <a:solidFill>
                  <a:schemeClr val="tx1"/>
                </a:solidFill>
              </a:rPr>
              <a:t>licence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smtClean="0">
                <a:solidFill>
                  <a:schemeClr val="tx1"/>
                </a:solidFill>
              </a:rPr>
              <a:t>= </a:t>
            </a:r>
            <a:r>
              <a:rPr lang="et-EE" dirty="0">
                <a:solidFill>
                  <a:schemeClr val="tx1"/>
                </a:solidFill>
              </a:rPr>
              <a:t>10 </a:t>
            </a:r>
            <a:r>
              <a:rPr lang="et-EE" dirty="0" err="1">
                <a:solidFill>
                  <a:schemeClr val="tx1"/>
                </a:solidFill>
              </a:rPr>
              <a:t>leases</a:t>
            </a:r>
            <a:endParaRPr lang="et-EE" sz="3200" dirty="0" smtClean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>
                <a:solidFill>
                  <a:schemeClr val="tx1"/>
                </a:solidFill>
              </a:rPr>
              <a:t>audiobook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err="1">
                <a:solidFill>
                  <a:schemeClr val="tx1"/>
                </a:solidFill>
              </a:rPr>
              <a:t>license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smtClean="0">
                <a:solidFill>
                  <a:schemeClr val="tx1"/>
                </a:solidFill>
              </a:rPr>
              <a:t>38 euros, </a:t>
            </a:r>
          </a:p>
          <a:p>
            <a:r>
              <a:rPr lang="et-EE" dirty="0" smtClean="0">
                <a:solidFill>
                  <a:schemeClr val="tx1"/>
                </a:solidFill>
              </a:rPr>
              <a:t>e-</a:t>
            </a:r>
            <a:r>
              <a:rPr lang="et-EE" dirty="0" err="1" smtClean="0">
                <a:solidFill>
                  <a:schemeClr val="tx1"/>
                </a:solidFill>
              </a:rPr>
              <a:t>book</a:t>
            </a:r>
            <a:r>
              <a:rPr lang="et-EE" dirty="0" smtClean="0">
                <a:solidFill>
                  <a:schemeClr val="tx1"/>
                </a:solidFill>
              </a:rPr>
              <a:t> </a:t>
            </a:r>
            <a:r>
              <a:rPr lang="et-EE" dirty="0" err="1">
                <a:solidFill>
                  <a:schemeClr val="tx1"/>
                </a:solidFill>
              </a:rPr>
              <a:t>license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smtClean="0">
                <a:solidFill>
                  <a:schemeClr val="tx1"/>
                </a:solidFill>
              </a:rPr>
              <a:t>16 euros</a:t>
            </a:r>
            <a:endParaRPr lang="et-EE" sz="2600" dirty="0" smtClean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t-EE" dirty="0" err="1">
                <a:solidFill>
                  <a:schemeClr val="tx1"/>
                </a:solidFill>
              </a:rPr>
              <a:t>fiction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smtClean="0">
                <a:solidFill>
                  <a:schemeClr val="tx1"/>
                </a:solidFill>
              </a:rPr>
              <a:t>76%, non-</a:t>
            </a:r>
            <a:r>
              <a:rPr lang="et-EE" dirty="0" err="1" smtClean="0">
                <a:solidFill>
                  <a:schemeClr val="tx1"/>
                </a:solidFill>
              </a:rPr>
              <a:t>fiction</a:t>
            </a:r>
            <a:r>
              <a:rPr lang="et-EE" dirty="0">
                <a:solidFill>
                  <a:schemeClr val="tx1"/>
                </a:solidFill>
              </a:rPr>
              <a:t> </a:t>
            </a:r>
            <a:r>
              <a:rPr lang="et-EE" dirty="0" smtClean="0">
                <a:solidFill>
                  <a:schemeClr val="tx1"/>
                </a:solidFill>
              </a:rPr>
              <a:t>24%</a:t>
            </a:r>
            <a:endParaRPr lang="et-EE" dirty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t-EE" sz="2600" dirty="0" smtClean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t-EE" sz="2600" dirty="0">
              <a:solidFill>
                <a:schemeClr val="tx1"/>
              </a:solidFill>
            </a:endParaRPr>
          </a:p>
        </p:txBody>
      </p:sp>
      <p:pic>
        <p:nvPicPr>
          <p:cNvPr id="4" name="Picture 2" descr="https://lh3.googleusercontent.com/pw/AP1GczM22boN7iKXrU5tvBw_my5EklzDoAlKwJN0W-2WGjERw-UmwvrwvQHCFhJJP6N1rWuWpTn5LTxHiahvCtLPRk4MG-FtJ7Ehbu_cgjrIpM46rrSJtbym0hy9kanM2X9ANEUkDxd33uFeyMrjHLT2GRQ31g=w584-h875-s-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020" y="1421"/>
            <a:ext cx="6272979" cy="710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66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645458"/>
            <a:ext cx="8534401" cy="959223"/>
          </a:xfrm>
        </p:spPr>
        <p:txBody>
          <a:bodyPr>
            <a:normAutofit/>
          </a:bodyPr>
          <a:lstStyle/>
          <a:p>
            <a:r>
              <a:rPr lang="et-EE" sz="4000" b="1" dirty="0" err="1" smtClean="0"/>
              <a:t>First</a:t>
            </a:r>
            <a:r>
              <a:rPr lang="et-EE" sz="4000" b="1" dirty="0" smtClean="0"/>
              <a:t> </a:t>
            </a:r>
            <a:r>
              <a:rPr lang="et-EE" sz="4000" b="1" dirty="0" err="1" smtClean="0"/>
              <a:t>year</a:t>
            </a:r>
            <a:r>
              <a:rPr lang="et-EE" sz="4000" b="1" dirty="0" smtClean="0"/>
              <a:t> of MIRKO: </a:t>
            </a:r>
            <a:r>
              <a:rPr lang="et-EE" sz="4000" b="1" dirty="0" err="1" smtClean="0"/>
              <a:t>check-outs</a:t>
            </a:r>
            <a:endParaRPr lang="et-EE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29" y="1630856"/>
            <a:ext cx="10534657" cy="473262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t-EE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tx1"/>
                </a:solidFill>
              </a:rPr>
              <a:t>M</a:t>
            </a:r>
            <a:r>
              <a:rPr lang="et-EE" sz="2800" dirty="0" err="1" smtClean="0">
                <a:solidFill>
                  <a:schemeClr val="tx1"/>
                </a:solidFill>
              </a:rPr>
              <a:t>ore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 err="1">
                <a:solidFill>
                  <a:schemeClr val="tx1"/>
                </a:solidFill>
              </a:rPr>
              <a:t>than</a:t>
            </a:r>
            <a:r>
              <a:rPr lang="et-EE" sz="2800" dirty="0">
                <a:solidFill>
                  <a:schemeClr val="tx1"/>
                </a:solidFill>
              </a:rPr>
              <a:t> 125 000 </a:t>
            </a:r>
            <a:r>
              <a:rPr lang="et-EE" sz="2800" dirty="0" err="1" smtClean="0">
                <a:solidFill>
                  <a:schemeClr val="tx1"/>
                </a:solidFill>
              </a:rPr>
              <a:t>check-outs</a:t>
            </a:r>
            <a:r>
              <a:rPr lang="et-EE" sz="2800" dirty="0">
                <a:solidFill>
                  <a:schemeClr val="tx1"/>
                </a:solidFill>
              </a:rPr>
              <a:t> </a:t>
            </a:r>
            <a:r>
              <a:rPr lang="et-EE" sz="2800" dirty="0" smtClean="0">
                <a:solidFill>
                  <a:schemeClr val="tx1"/>
                </a:solidFill>
              </a:rPr>
              <a:t>-  </a:t>
            </a:r>
            <a:r>
              <a:rPr lang="et-EE" sz="2800" dirty="0">
                <a:solidFill>
                  <a:schemeClr val="tx1"/>
                </a:solidFill>
              </a:rPr>
              <a:t>1/3 </a:t>
            </a:r>
            <a:r>
              <a:rPr lang="et-EE" sz="2800" dirty="0" err="1" smtClean="0">
                <a:solidFill>
                  <a:schemeClr val="tx1"/>
                </a:solidFill>
              </a:rPr>
              <a:t>audiobooks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>
                <a:solidFill>
                  <a:schemeClr val="tx1"/>
                </a:solidFill>
              </a:rPr>
              <a:t>and 2/3 </a:t>
            </a:r>
            <a:r>
              <a:rPr lang="et-EE" sz="2800" dirty="0" smtClean="0">
                <a:solidFill>
                  <a:schemeClr val="tx1"/>
                </a:solidFill>
              </a:rPr>
              <a:t>e-</a:t>
            </a:r>
            <a:r>
              <a:rPr lang="et-EE" sz="2800" dirty="0" err="1" smtClean="0">
                <a:solidFill>
                  <a:schemeClr val="tx1"/>
                </a:solidFill>
              </a:rPr>
              <a:t>books</a:t>
            </a:r>
            <a:endParaRPr lang="et-EE" sz="2800" dirty="0" smtClean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t-EE" sz="2800" dirty="0" err="1" smtClean="0">
                <a:solidFill>
                  <a:schemeClr val="tx1"/>
                </a:solidFill>
              </a:rPr>
              <a:t>Most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 err="1" smtClean="0">
                <a:solidFill>
                  <a:schemeClr val="tx1"/>
                </a:solidFill>
              </a:rPr>
              <a:t>popular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 err="1">
                <a:solidFill>
                  <a:schemeClr val="tx1"/>
                </a:solidFill>
              </a:rPr>
              <a:t>crime</a:t>
            </a:r>
            <a:r>
              <a:rPr lang="et-EE" sz="2800" dirty="0">
                <a:solidFill>
                  <a:schemeClr val="tx1"/>
                </a:solidFill>
              </a:rPr>
              <a:t> </a:t>
            </a:r>
            <a:r>
              <a:rPr lang="et-EE" sz="2800" dirty="0" err="1">
                <a:solidFill>
                  <a:schemeClr val="tx1"/>
                </a:solidFill>
              </a:rPr>
              <a:t>fiction</a:t>
            </a:r>
            <a:r>
              <a:rPr lang="et-EE" sz="2800" dirty="0">
                <a:solidFill>
                  <a:schemeClr val="tx1"/>
                </a:solidFill>
              </a:rPr>
              <a:t>, </a:t>
            </a:r>
            <a:r>
              <a:rPr lang="et-EE" sz="2800" dirty="0" err="1">
                <a:solidFill>
                  <a:schemeClr val="tx1"/>
                </a:solidFill>
              </a:rPr>
              <a:t>thrillers</a:t>
            </a:r>
            <a:r>
              <a:rPr lang="et-EE" sz="2800" dirty="0">
                <a:solidFill>
                  <a:schemeClr val="tx1"/>
                </a:solidFill>
              </a:rPr>
              <a:t>, </a:t>
            </a:r>
            <a:r>
              <a:rPr lang="et-EE" sz="2800" dirty="0" err="1">
                <a:solidFill>
                  <a:schemeClr val="tx1"/>
                </a:solidFill>
              </a:rPr>
              <a:t>science</a:t>
            </a:r>
            <a:r>
              <a:rPr lang="et-EE" sz="2800" dirty="0">
                <a:solidFill>
                  <a:schemeClr val="tx1"/>
                </a:solidFill>
              </a:rPr>
              <a:t> </a:t>
            </a:r>
            <a:r>
              <a:rPr lang="et-EE" sz="2800" dirty="0" err="1">
                <a:solidFill>
                  <a:schemeClr val="tx1"/>
                </a:solidFill>
              </a:rPr>
              <a:t>fiction</a:t>
            </a:r>
            <a:r>
              <a:rPr lang="et-EE" sz="2800" dirty="0">
                <a:solidFill>
                  <a:schemeClr val="tx1"/>
                </a:solidFill>
              </a:rPr>
              <a:t> and </a:t>
            </a:r>
            <a:r>
              <a:rPr lang="et-EE" sz="2800" dirty="0" err="1">
                <a:solidFill>
                  <a:schemeClr val="tx1"/>
                </a:solidFill>
              </a:rPr>
              <a:t>romance</a:t>
            </a:r>
            <a:r>
              <a:rPr lang="et-EE" sz="2800" dirty="0">
                <a:solidFill>
                  <a:schemeClr val="tx1"/>
                </a:solidFill>
              </a:rPr>
              <a:t> </a:t>
            </a:r>
            <a:r>
              <a:rPr lang="et-EE" sz="2800" dirty="0" err="1" smtClean="0">
                <a:solidFill>
                  <a:schemeClr val="tx1"/>
                </a:solidFill>
              </a:rPr>
              <a:t>novels</a:t>
            </a:r>
            <a:endParaRPr lang="et-EE" sz="2800" dirty="0" smtClean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t-EE" sz="2800" dirty="0" err="1" smtClean="0">
                <a:solidFill>
                  <a:schemeClr val="tx1"/>
                </a:solidFill>
              </a:rPr>
              <a:t>By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 err="1" smtClean="0">
                <a:solidFill>
                  <a:schemeClr val="tx1"/>
                </a:solidFill>
              </a:rPr>
              <a:t>subject</a:t>
            </a:r>
            <a:r>
              <a:rPr lang="et-EE" sz="2800" dirty="0" smtClean="0">
                <a:solidFill>
                  <a:schemeClr val="tx1"/>
                </a:solidFill>
              </a:rPr>
              <a:t> – </a:t>
            </a:r>
            <a:r>
              <a:rPr lang="et-EE" sz="2800" dirty="0" err="1" smtClean="0">
                <a:solidFill>
                  <a:schemeClr val="tx1"/>
                </a:solidFill>
              </a:rPr>
              <a:t>psychology</a:t>
            </a:r>
            <a:r>
              <a:rPr lang="et-EE" sz="2800" dirty="0">
                <a:solidFill>
                  <a:schemeClr val="tx1"/>
                </a:solidFill>
              </a:rPr>
              <a:t>,</a:t>
            </a:r>
            <a:r>
              <a:rPr lang="et-EE" sz="2800" dirty="0" smtClean="0">
                <a:solidFill>
                  <a:schemeClr val="tx1"/>
                </a:solidFill>
              </a:rPr>
              <a:t> </a:t>
            </a:r>
            <a:r>
              <a:rPr lang="et-EE" sz="2800" dirty="0" err="1">
                <a:solidFill>
                  <a:schemeClr val="tx1"/>
                </a:solidFill>
              </a:rPr>
              <a:t>geography</a:t>
            </a:r>
            <a:endParaRPr lang="et-EE" sz="2800" dirty="0" smtClean="0">
              <a:solidFill>
                <a:schemeClr val="tx1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t-EE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2352992" cy="1602509"/>
          </a:xfrm>
        </p:spPr>
        <p:txBody>
          <a:bodyPr>
            <a:noAutofit/>
          </a:bodyPr>
          <a:lstStyle/>
          <a:p>
            <a:r>
              <a:rPr lang="et-EE" sz="4000" b="1" dirty="0" err="1" smtClean="0"/>
              <a:t>First</a:t>
            </a:r>
            <a:r>
              <a:rPr lang="et-EE" sz="4000" b="1" dirty="0" smtClean="0"/>
              <a:t> </a:t>
            </a:r>
            <a:r>
              <a:rPr lang="et-EE" sz="4000" b="1" dirty="0" err="1" smtClean="0"/>
              <a:t>year</a:t>
            </a:r>
            <a:r>
              <a:rPr lang="et-EE" sz="4000" b="1" dirty="0" smtClean="0"/>
              <a:t> of MIRKO: </a:t>
            </a:r>
            <a:r>
              <a:rPr lang="et-EE" sz="4000" b="1" dirty="0" err="1" smtClean="0"/>
              <a:t>users</a:t>
            </a:r>
            <a:endParaRPr lang="et-EE" sz="40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669308"/>
            <a:ext cx="2352992" cy="3199679"/>
          </a:xfrm>
        </p:spPr>
        <p:txBody>
          <a:bodyPr>
            <a:noAutofit/>
          </a:bodyPr>
          <a:lstStyle/>
          <a:p>
            <a:r>
              <a:rPr lang="et-EE" sz="2400" dirty="0"/>
              <a:t>20 080 </a:t>
            </a:r>
            <a:r>
              <a:rPr lang="et-EE" sz="2400" dirty="0" err="1"/>
              <a:t>registered</a:t>
            </a:r>
            <a:r>
              <a:rPr lang="et-EE" sz="2400" dirty="0"/>
              <a:t> </a:t>
            </a:r>
            <a:r>
              <a:rPr lang="et-EE" sz="2400" dirty="0" err="1" smtClean="0"/>
              <a:t>users</a:t>
            </a:r>
            <a:r>
              <a:rPr lang="et-EE" sz="2400" dirty="0"/>
              <a:t> </a:t>
            </a:r>
            <a:r>
              <a:rPr lang="et-EE" sz="2400" dirty="0" smtClean="0"/>
              <a:t>-  70% </a:t>
            </a:r>
            <a:r>
              <a:rPr lang="et-EE" sz="2400" dirty="0" err="1" smtClean="0"/>
              <a:t>women</a:t>
            </a:r>
            <a:r>
              <a:rPr lang="et-EE" sz="2400" dirty="0" smtClean="0"/>
              <a:t>, 30</a:t>
            </a:r>
            <a:r>
              <a:rPr lang="et-EE" sz="2400" dirty="0"/>
              <a:t>% </a:t>
            </a:r>
            <a:r>
              <a:rPr lang="et-EE" sz="2400" dirty="0" err="1" smtClean="0"/>
              <a:t>men</a:t>
            </a:r>
            <a:endParaRPr lang="et-EE" sz="2400" dirty="0" smtClean="0"/>
          </a:p>
          <a:p>
            <a:endParaRPr lang="et-EE" sz="2400" dirty="0" smtClean="0"/>
          </a:p>
          <a:p>
            <a:endParaRPr lang="et-EE" sz="2400" dirty="0"/>
          </a:p>
          <a:p>
            <a:endParaRPr lang="et-EE" sz="2400" dirty="0" smtClean="0"/>
          </a:p>
          <a:p>
            <a:r>
              <a:rPr lang="et-EE" sz="2400" dirty="0" smtClean="0"/>
              <a:t>Age of </a:t>
            </a:r>
            <a:r>
              <a:rPr lang="et-EE" sz="2400" dirty="0" err="1" smtClean="0"/>
              <a:t>users</a:t>
            </a:r>
            <a:endParaRPr lang="et-E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511394"/>
              </p:ext>
            </p:extLst>
          </p:nvPr>
        </p:nvGraphicFramePr>
        <p:xfrm>
          <a:off x="3786793" y="32490"/>
          <a:ext cx="8405207" cy="6783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9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17DC4345F4565488DCAF2B34A92ECE2" ma:contentTypeVersion="17" ma:contentTypeDescription="Loo uus dokument" ma:contentTypeScope="" ma:versionID="81183e3f46aa17d67ac772fb4af5953c">
  <xsd:schema xmlns:xsd="http://www.w3.org/2001/XMLSchema" xmlns:xs="http://www.w3.org/2001/XMLSchema" xmlns:p="http://schemas.microsoft.com/office/2006/metadata/properties" xmlns:ns3="7cbf59ee-2d7a-4c46-abe2-fe0adfa201c6" xmlns:ns4="66f87516-cca0-4c90-b92c-02d00cf2b91a" targetNamespace="http://schemas.microsoft.com/office/2006/metadata/properties" ma:root="true" ma:fieldsID="a61f81d2a1fbfeafe3ba6fd8305366eb" ns3:_="" ns4:_="">
    <xsd:import namespace="7cbf59ee-2d7a-4c46-abe2-fe0adfa201c6"/>
    <xsd:import namespace="66f87516-cca0-4c90-b92c-02d00cf2b9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f59ee-2d7a-4c46-abe2-fe0adfa20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87516-cca0-4c90-b92c-02d00cf2b91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Vihjeräsi jagami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6f87516-cca0-4c90-b92c-02d00cf2b91a">
      <UserInfo>
        <DisplayName>Terje Kannik</DisplayName>
        <AccountId>102</AccountId>
        <AccountType/>
      </UserInfo>
    </SharedWithUsers>
    <_activity xmlns="7cbf59ee-2d7a-4c46-abe2-fe0adfa201c6" xsi:nil="true"/>
  </documentManagement>
</p:properties>
</file>

<file path=customXml/itemProps1.xml><?xml version="1.0" encoding="utf-8"?>
<ds:datastoreItem xmlns:ds="http://schemas.openxmlformats.org/officeDocument/2006/customXml" ds:itemID="{0443BE00-07D8-464A-8768-F44FA1CC70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bf59ee-2d7a-4c46-abe2-fe0adfa201c6"/>
    <ds:schemaRef ds:uri="66f87516-cca0-4c90-b92c-02d00cf2b9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79AE32-86A5-4F34-942C-06E1A51747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DAB9F0-E8FB-4188-AD7E-897198D35EDD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7cbf59ee-2d7a-4c46-abe2-fe0adfa201c6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6f87516-cca0-4c90-b92c-02d00cf2b91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31115</TotalTime>
  <Words>128</Words>
  <Application>Microsoft Office PowerPoint</Application>
  <PresentationFormat>Widescreen</PresentationFormat>
  <Paragraphs>25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First year of Estonian national e-lending service MIRKO    Kairi Felt National Library of Estonia  </vt:lpstr>
      <vt:lpstr>First year of MIRKO:  content</vt:lpstr>
      <vt:lpstr>First year of MIRKO: check-outs</vt:lpstr>
      <vt:lpstr>First year of MIRKO: users</vt:lpstr>
    </vt:vector>
  </TitlesOfParts>
  <Company>RMV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Margit Jõgi</dc:creator>
  <cp:lastModifiedBy>Kairi Felt</cp:lastModifiedBy>
  <cp:revision>185</cp:revision>
  <dcterms:created xsi:type="dcterms:W3CDTF">2023-03-29T18:00:03Z</dcterms:created>
  <dcterms:modified xsi:type="dcterms:W3CDTF">2024-05-02T07:33:58Z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0x010100A17DC4345F4565488DCAF2B34A92ECE2</vt:lpwstr>
  </property>
  <property fmtid="{D5CDD505-2E9C-101B-9397-08002B2CF9AE}" pid="3" name="MediaServiceImageTags">
    <vt:lpwstr/>
  </property>
</Properties>
</file>