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6"/>
    <a:srgbClr val="DB8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7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8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5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5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1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9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0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4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4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2" r:id="rId6"/>
    <p:sldLayoutId id="2147483668" r:id="rId7"/>
    <p:sldLayoutId id="2147483669" r:id="rId8"/>
    <p:sldLayoutId id="2147483670" r:id="rId9"/>
    <p:sldLayoutId id="2147483671" r:id="rId10"/>
    <p:sldLayoutId id="214748367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esabid.org/wp-content/uploads/FESABID-Raquel-Xalabarder-Controlled-Digital-Lending-Spain.pdf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87D111-0A9D-421B-84EB-FC5811C3A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5ECF02-0C11-4320-A868-5EC7DD53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C74A336-DE5D-4AE0-9A50-8D93C4AA4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1A81C9-7A36-4A04-B14C-A45B899E4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E1DE35-5349-4B57-B255-C07C69270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FE9588-5F4B-41DF-9FF6-6B4969245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CC9B87-707A-4D04-9336-B1418878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8CF5CAA-7C4D-408A-B1A8-E98C0E663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462EA1B-90F8-4C08-AE36-FFBA2B45B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F7B5623-96F7-42F0-BAC5-78D6789E0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85D83B1-1723-4710-8FC5-18EDC879E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998838C-DFB6-48F7-A18D-30469E816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BDB9A78-94CB-422D-B92E-65FD2732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5DBD01-426B-424D-815A-96518F60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B0218DF-D55B-4D41-AE23-F1E64BAC6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D61EB8-98CC-4243-9E20-33CAC65BF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35F0944-B143-45B0-8B72-6CE34D461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68EF7F-67D0-463D-AB84-EA24D1819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E17074E-4E65-4CBD-B1B0-9C18D6F72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CC905ED-EF46-4349-9E9B-217431094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B91F234-1C65-45AC-8CCE-A1C4AE49C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D46B3DB-5DBB-41CF-9FA5-010ECA0C3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92A3FF8-F172-47ED-84C6-802C85C1C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933982-9CB6-4199-B123-A3669A4FE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CA832CD-B214-4ABC-AC95-A3DA116A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7EBA147-C4BA-4B48-B61D-CA24B8B06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A8253B7-461E-48CC-B871-8A255EE3D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DE46C3-C2E1-4492-AC59-870160A3C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B0052E9-B440-4C1E-BC41-39957D590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31F119B-638C-42B1-8400-709B94F1E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16299ED-D998-4895-9CCF-02427F195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4442675-84C9-45C8-9524-ABE4E25071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5BE3E63-4FA5-4EBD-9F3B-E29F5128A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927FC9F-BD32-C2E4-C8DD-8F4C462A1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9726" y="722903"/>
            <a:ext cx="5415521" cy="2706098"/>
          </a:xfrm>
        </p:spPr>
        <p:txBody>
          <a:bodyPr>
            <a:normAutofit/>
          </a:bodyPr>
          <a:lstStyle/>
          <a:p>
            <a:r>
              <a:rPr lang="es-ES" dirty="0"/>
              <a:t>E-</a:t>
            </a:r>
            <a:r>
              <a:rPr lang="es-ES" dirty="0" err="1"/>
              <a:t>lending</a:t>
            </a:r>
            <a:r>
              <a:rPr lang="es-ES" dirty="0"/>
              <a:t> in </a:t>
            </a:r>
            <a:r>
              <a:rPr lang="es-ES" dirty="0" err="1"/>
              <a:t>Spain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048282-87D3-23F8-A19E-46FB78FD1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9726" y="3674327"/>
            <a:ext cx="5415521" cy="2460770"/>
          </a:xfrm>
        </p:spPr>
        <p:txBody>
          <a:bodyPr>
            <a:normAutofit/>
          </a:bodyPr>
          <a:lstStyle/>
          <a:p>
            <a:r>
              <a:rPr lang="es-ES" dirty="0"/>
              <a:t>Country </a:t>
            </a:r>
            <a:r>
              <a:rPr lang="es-ES" dirty="0" err="1"/>
              <a:t>brief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E1F556-6A5C-3E31-CFD3-77178A51CA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56" r="899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F0753E91-DF19-4FA4-BFBF-221696B8D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56" y="-287372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591A4A5-C00F-4B45-9735-FD2841BF3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A16FDB6-C8B8-4BB9-B5F6-C9E7D154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65D67BC-2831-45D1-804D-2B848B7FF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3254059-39EC-48CC-B948-9EE6B0551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F3E0572-7D5E-4FAA-B67C-23A9C6D71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C5F1231-CF22-4258-B764-592B6CB8D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B2C5387-42A2-4464-BF18-E70B0227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926F39D-AFC8-4FF6-9211-84AA77717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D812696-9AF7-4D2B-A041-80C015F3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E6CB557-1E5B-4D2D-9330-8EB4AF730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03A4B30-3A15-4294-9BED-E7317857F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E7B8343-CDF9-4023-9FBF-F4ADE601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BB30BD5-639D-4F53-BC6C-2A8D0FFFE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D7E1947-04B8-4F0B-9E3C-FC4E26D6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3EDB6D6-D309-48D4-87F4-AAED7C57C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F2E163F-B043-43B7-85CE-36F2136B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F6CB03C-E3B1-4D22-ABA3-986CC09FB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9B41E31-EE5F-423F-8B88-3B56009A3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59D4FE6-B271-4427-8273-0B80EF136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F7D26D0-83A1-41B0-82E3-FB5D3E9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7E47C02-EBB8-4368-815C-FEDA2336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E61DA55-8618-4048-A65A-41E072D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FC058B-6608-4509-92E1-D4D0D5BD5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E3652A3-36D6-4E0C-B7FB-52CD69E9C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BF82BE6-B2D5-4FA1-98B4-1E0072C39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ECA553C-C7B8-4353-BC4C-D622087D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F802227-5CA9-40B4-870E-495C7899C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1A19F9E-BB49-4808-8481-77F848C2F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53A57BE-F139-4C31-8201-477E20DD2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9F800EC-2D85-47C7-BFB8-B146DD929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478BA6D-3F48-40B1-8227-830029B6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21E6C45-0A76-456E-BDD6-3DCB66126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3C541D4F-11C2-4F36-B2A3-AB9028F2A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05909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7F828BC-15E6-CF7D-29BD-E8A95BCC4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4038652" cy="18811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E-lending platforms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7146F3-3794-FA07-CF84-73FE64E52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1079" y="2886117"/>
            <a:ext cx="4038652" cy="327682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Marcador de contenido 8" descr="Mapa&#10;&#10;Descripción generada automáticamente">
            <a:extLst>
              <a:ext uri="{FF2B5EF4-FFF2-40B4-BE49-F238E27FC236}">
                <a16:creationId xmlns:a16="http://schemas.microsoft.com/office/drawing/2014/main" id="{9346DD09-3F0F-E4B4-B3AC-62CF99DDF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33" y="1211872"/>
            <a:ext cx="6401443" cy="4449003"/>
          </a:xfrm>
          <a:prstGeom prst="rect">
            <a:avLst/>
          </a:prstGeom>
        </p:spPr>
      </p:pic>
      <p:sp>
        <p:nvSpPr>
          <p:cNvPr id="11" name="Botón de acción: en blanco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A27F237-8F25-2F13-8663-BFE7486F09CB}"/>
              </a:ext>
            </a:extLst>
          </p:cNvPr>
          <p:cNvSpPr/>
          <p:nvPr/>
        </p:nvSpPr>
        <p:spPr>
          <a:xfrm>
            <a:off x="864000" y="3080825"/>
            <a:ext cx="298128" cy="287827"/>
          </a:xfrm>
          <a:prstGeom prst="actionButtonBlank">
            <a:avLst/>
          </a:prstGeom>
          <a:solidFill>
            <a:srgbClr val="DB820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Botón de acción: en blanco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C223DF7-EE70-1D4F-95E6-58A4A88D7174}"/>
              </a:ext>
            </a:extLst>
          </p:cNvPr>
          <p:cNvSpPr/>
          <p:nvPr/>
        </p:nvSpPr>
        <p:spPr>
          <a:xfrm>
            <a:off x="864000" y="3598198"/>
            <a:ext cx="298128" cy="287827"/>
          </a:xfrm>
          <a:prstGeom prst="actionButtonBlank">
            <a:avLst/>
          </a:prstGeom>
          <a:solidFill>
            <a:srgbClr val="009A4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Botón de acción: en blanco 4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1E08EBD-5E60-B3E9-D85B-7DB650267D62}"/>
              </a:ext>
            </a:extLst>
          </p:cNvPr>
          <p:cNvSpPr/>
          <p:nvPr/>
        </p:nvSpPr>
        <p:spPr>
          <a:xfrm>
            <a:off x="864000" y="4106957"/>
            <a:ext cx="298128" cy="287827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Botón de acción: en blanco 4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1BCA2E8-3E8C-3B69-A979-51A87AAD337E}"/>
              </a:ext>
            </a:extLst>
          </p:cNvPr>
          <p:cNvSpPr/>
          <p:nvPr/>
        </p:nvSpPr>
        <p:spPr>
          <a:xfrm>
            <a:off x="864000" y="4639739"/>
            <a:ext cx="298128" cy="287827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B68F4F1E-D2D6-7332-6D59-55D3B24393E5}"/>
              </a:ext>
            </a:extLst>
          </p:cNvPr>
          <p:cNvSpPr txBox="1"/>
          <p:nvPr/>
        </p:nvSpPr>
        <p:spPr>
          <a:xfrm>
            <a:off x="1371894" y="305783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eBiblio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432FAE6B-6E3D-4A20-FFCF-717F19475BE1}"/>
              </a:ext>
            </a:extLst>
          </p:cNvPr>
          <p:cNvSpPr txBox="1"/>
          <p:nvPr/>
        </p:nvSpPr>
        <p:spPr>
          <a:xfrm>
            <a:off x="1362397" y="3532644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eLiburutegia</a:t>
            </a:r>
            <a:endParaRPr lang="es-ES" dirty="0"/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CA26EDCC-3A9A-9E7A-5D38-84511F1983E2}"/>
              </a:ext>
            </a:extLst>
          </p:cNvPr>
          <p:cNvSpPr txBox="1"/>
          <p:nvPr/>
        </p:nvSpPr>
        <p:spPr>
          <a:xfrm>
            <a:off x="1314304" y="4041791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Biblio Digital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73D0422A-A861-35D6-F858-EA106866CC9E}"/>
              </a:ext>
            </a:extLst>
          </p:cNvPr>
          <p:cNvSpPr txBox="1"/>
          <p:nvPr/>
        </p:nvSpPr>
        <p:spPr>
          <a:xfrm>
            <a:off x="1335049" y="4566824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GaliciaLe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207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Right Triangle 116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121" name="Freeform: Shape 120">
            <a:extLst>
              <a:ext uri="{FF2B5EF4-FFF2-40B4-BE49-F238E27FC236}">
                <a16:creationId xmlns:a16="http://schemas.microsoft.com/office/drawing/2014/main" id="{7A7170E1-C163-4577-A0CE-588797377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81" y="2882524"/>
            <a:ext cx="12184765" cy="3975477"/>
          </a:xfrm>
          <a:custGeom>
            <a:avLst/>
            <a:gdLst>
              <a:gd name="connsiteX0" fmla="*/ 8942254 w 12188952"/>
              <a:gd name="connsiteY0" fmla="*/ 34 h 3975477"/>
              <a:gd name="connsiteX1" fmla="*/ 11642906 w 12188952"/>
              <a:gd name="connsiteY1" fmla="*/ 225257 h 3975477"/>
              <a:gd name="connsiteX2" fmla="*/ 12188952 w 12188952"/>
              <a:gd name="connsiteY2" fmla="*/ 311174 h 3975477"/>
              <a:gd name="connsiteX3" fmla="*/ 12188952 w 12188952"/>
              <a:gd name="connsiteY3" fmla="*/ 3975477 h 3975477"/>
              <a:gd name="connsiteX4" fmla="*/ 0 w 12188952"/>
              <a:gd name="connsiteY4" fmla="*/ 3975477 h 3975477"/>
              <a:gd name="connsiteX5" fmla="*/ 0 w 12188952"/>
              <a:gd name="connsiteY5" fmla="*/ 1085061 h 3975477"/>
              <a:gd name="connsiteX6" fmla="*/ 552141 w 12188952"/>
              <a:gd name="connsiteY6" fmla="*/ 1079980 h 3975477"/>
              <a:gd name="connsiteX7" fmla="*/ 8942254 w 12188952"/>
              <a:gd name="connsiteY7" fmla="*/ 34 h 397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975477">
                <a:moveTo>
                  <a:pt x="8942254" y="34"/>
                </a:moveTo>
                <a:cubicBezTo>
                  <a:pt x="9695041" y="1709"/>
                  <a:pt x="10568453" y="66687"/>
                  <a:pt x="11642906" y="225257"/>
                </a:cubicBezTo>
                <a:lnTo>
                  <a:pt x="12188952" y="311174"/>
                </a:lnTo>
                <a:lnTo>
                  <a:pt x="12188952" y="3975477"/>
                </a:lnTo>
                <a:lnTo>
                  <a:pt x="0" y="3975477"/>
                </a:lnTo>
                <a:lnTo>
                  <a:pt x="0" y="1085061"/>
                </a:lnTo>
                <a:lnTo>
                  <a:pt x="552141" y="1079980"/>
                </a:lnTo>
                <a:cubicBezTo>
                  <a:pt x="4849952" y="999477"/>
                  <a:pt x="5931106" y="-6667"/>
                  <a:pt x="8942254" y="34"/>
                </a:cubicBez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19EC7B8-C390-4F1B-8960-E6D324510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CEE1CC1-2CD0-4957-8A12-48FA80C0C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4901FEB-A7C2-457B-A124-AD433B041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76048A8-79AA-454C-BD3E-3004F7426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7B51975-25FE-4328-9815-2AA302F28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440B47E-6D3E-4978-B887-B53DA0BFF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D94D0A1-D760-40DE-B758-008B93D58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F9E590CB-0538-40D7-9CAC-1BBD39CC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D7C67DA-B2AA-46E2-8065-1F862A6F7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0C2ED54-1B65-4F4A-B14B-41FC05B37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AE5BBBC-F576-4D54-BF67-C00BB1F4F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0D490E7-12F8-40DC-A9C1-D119667EE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C855383-9F21-4BDA-8FCA-22AF3D69F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C3E600C-E08A-418E-B30E-2B0FC15DF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980D58F-BD3F-4B47-9BD2-888B0D9D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3544818-9B28-4A71-8D7B-80727A532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01FFBC7-035F-48C5-91FA-4A4973FC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6195BC5-BB4E-4F3F-8378-0B308B425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2404171-AF5C-4FA1-9D4E-DCF75562B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AD45A86-9385-473D-9DBF-565E0A94A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BA5A228-913F-4D4F-AB25-537293624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87E8BFE-D92E-4EB3-ADD1-FB75CAA68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08756FCD-8335-4089-B4EE-13D629E53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9707D7B-937E-4DC3-87BA-B7B704268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B1A72DC-3F29-4488-9051-C21E1CBB7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56DAD76-815C-4F16-98CF-8E8BE1965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AF2F8C5-6691-4EBD-B42E-4B17DF1ED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32ED14D-1C00-41C8-849C-030A1434E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2F296F5-9867-45CA-BF0A-EF216F6A8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3B72471-9DB5-428B-AF52-E11E03B9F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8656B49-5277-4610-BD7B-F5D98170B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1A47399-8F78-4DB1-BD21-1166BCB26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Right Triangle 155">
            <a:extLst>
              <a:ext uri="{FF2B5EF4-FFF2-40B4-BE49-F238E27FC236}">
                <a16:creationId xmlns:a16="http://schemas.microsoft.com/office/drawing/2014/main" id="{F952A221-69C2-46B3-890D-354CA5961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152530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653C26-2BE1-780E-0822-5E313BDBE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5917717" cy="16159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Global data 2022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30884F-8BB4-26C6-290A-18A134C143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091580"/>
              </p:ext>
            </p:extLst>
          </p:nvPr>
        </p:nvGraphicFramePr>
        <p:xfrm>
          <a:off x="677374" y="3418987"/>
          <a:ext cx="10325590" cy="215175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469819">
                  <a:extLst>
                    <a:ext uri="{9D8B030D-6E8A-4147-A177-3AD203B41FA5}">
                      <a16:colId xmlns:a16="http://schemas.microsoft.com/office/drawing/2014/main" val="2403447841"/>
                    </a:ext>
                  </a:extLst>
                </a:gridCol>
                <a:gridCol w="2123270">
                  <a:extLst>
                    <a:ext uri="{9D8B030D-6E8A-4147-A177-3AD203B41FA5}">
                      <a16:colId xmlns:a16="http://schemas.microsoft.com/office/drawing/2014/main" val="655847567"/>
                    </a:ext>
                  </a:extLst>
                </a:gridCol>
                <a:gridCol w="3039525">
                  <a:extLst>
                    <a:ext uri="{9D8B030D-6E8A-4147-A177-3AD203B41FA5}">
                      <a16:colId xmlns:a16="http://schemas.microsoft.com/office/drawing/2014/main" val="300565980"/>
                    </a:ext>
                  </a:extLst>
                </a:gridCol>
                <a:gridCol w="2692976">
                  <a:extLst>
                    <a:ext uri="{9D8B030D-6E8A-4147-A177-3AD203B41FA5}">
                      <a16:colId xmlns:a16="http://schemas.microsoft.com/office/drawing/2014/main" val="3656143479"/>
                    </a:ext>
                  </a:extLst>
                </a:gridCol>
              </a:tblGrid>
              <a:tr h="1209772">
                <a:tc>
                  <a:txBody>
                    <a:bodyPr/>
                    <a:lstStyle/>
                    <a:p>
                      <a:r>
                        <a:rPr lang="es-ES" sz="2500" b="1" cap="all" spc="60">
                          <a:solidFill>
                            <a:schemeClr val="tx1"/>
                          </a:solidFill>
                        </a:rPr>
                        <a:t>E-titles</a:t>
                      </a:r>
                    </a:p>
                  </a:txBody>
                  <a:tcPr marL="346549" marR="346549" marT="189027" marB="189027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500" b="1" cap="all" spc="60">
                          <a:solidFill>
                            <a:schemeClr val="tx1"/>
                          </a:solidFill>
                        </a:rPr>
                        <a:t>% </a:t>
                      </a:r>
                      <a:r>
                        <a:rPr lang="es-ES" sz="2500" b="1" cap="all" spc="60" err="1">
                          <a:solidFill>
                            <a:schemeClr val="tx1"/>
                          </a:solidFill>
                        </a:rPr>
                        <a:t>Titles</a:t>
                      </a:r>
                      <a:endParaRPr lang="es-ES" sz="2500" b="1" cap="all" spc="60">
                        <a:solidFill>
                          <a:schemeClr val="tx1"/>
                        </a:solidFill>
                      </a:endParaRPr>
                    </a:p>
                  </a:txBody>
                  <a:tcPr marL="346549" marR="346549" marT="189027" marB="189027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500" b="1" cap="all" spc="60">
                          <a:solidFill>
                            <a:schemeClr val="tx1"/>
                          </a:solidFill>
                        </a:rPr>
                        <a:t>E-lendings</a:t>
                      </a:r>
                    </a:p>
                  </a:txBody>
                  <a:tcPr marL="346549" marR="346549" marT="189027" marB="189027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500" b="1" cap="all" spc="60">
                          <a:solidFill>
                            <a:schemeClr val="tx1"/>
                          </a:solidFill>
                        </a:rPr>
                        <a:t>% Lendings</a:t>
                      </a:r>
                    </a:p>
                  </a:txBody>
                  <a:tcPr marL="346549" marR="346549" marT="189027" marB="189027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019331"/>
                  </a:ext>
                </a:extLst>
              </a:tr>
              <a:tr h="941984">
                <a:tc>
                  <a:txBody>
                    <a:bodyPr/>
                    <a:lstStyle/>
                    <a:p>
                      <a:r>
                        <a:rPr lang="es-ES" sz="3300" cap="none" spc="0">
                          <a:solidFill>
                            <a:schemeClr val="tx1"/>
                          </a:solidFill>
                        </a:rPr>
                        <a:t>159,761</a:t>
                      </a:r>
                    </a:p>
                  </a:txBody>
                  <a:tcPr marL="346549" marR="346549" marT="173274" marB="189027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3300" cap="none" spc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 marL="346549" marR="346549" marT="173274" marB="1890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3300" cap="none" spc="0">
                          <a:solidFill>
                            <a:schemeClr val="tx1"/>
                          </a:solidFill>
                        </a:rPr>
                        <a:t>1,596,436</a:t>
                      </a:r>
                    </a:p>
                  </a:txBody>
                  <a:tcPr marL="346549" marR="346549" marT="173274" marB="1890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3300" cap="none" spc="0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 marL="346549" marR="346549" marT="173274" marB="1890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371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011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242FB-FFD3-442B-2478-7D1B23C9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/>
              <a:t>eBiblio 2023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43BF1F-44FE-8CA8-971B-263A3B1DF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800" dirty="0" err="1"/>
              <a:t>Titles</a:t>
            </a:r>
            <a:endParaRPr lang="es-E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4693DBA-83D2-FA02-246A-4143820BE1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50,283 </a:t>
            </a:r>
            <a:r>
              <a:rPr lang="es-ES" sz="2400" dirty="0" err="1"/>
              <a:t>different</a:t>
            </a:r>
            <a:r>
              <a:rPr lang="es-ES" sz="2400" dirty="0"/>
              <a:t> </a:t>
            </a:r>
            <a:r>
              <a:rPr lang="es-ES" sz="2400" dirty="0" err="1"/>
              <a:t>titles</a:t>
            </a:r>
            <a:r>
              <a:rPr lang="es-ES" sz="2400" dirty="0"/>
              <a:t> </a:t>
            </a:r>
            <a:r>
              <a:rPr lang="es-ES" sz="2400" b="1" dirty="0"/>
              <a:t>(+14%)</a:t>
            </a:r>
          </a:p>
          <a:p>
            <a:pPr lvl="1"/>
            <a:r>
              <a:rPr lang="es-ES" sz="2000" dirty="0"/>
              <a:t>45,534 </a:t>
            </a:r>
            <a:r>
              <a:rPr lang="es-ES" sz="2000" dirty="0" err="1"/>
              <a:t>books</a:t>
            </a:r>
            <a:endParaRPr lang="es-ES" sz="2000" dirty="0"/>
          </a:p>
          <a:p>
            <a:pPr lvl="1"/>
            <a:r>
              <a:rPr lang="es-ES" sz="2000" dirty="0"/>
              <a:t>4,395 </a:t>
            </a:r>
            <a:r>
              <a:rPr lang="es-ES" sz="2000" dirty="0" err="1"/>
              <a:t>audiobooks</a:t>
            </a:r>
            <a:endParaRPr lang="es-ES" sz="2000" dirty="0"/>
          </a:p>
          <a:p>
            <a:pPr lvl="1"/>
            <a:r>
              <a:rPr lang="es-ES" sz="2000" dirty="0"/>
              <a:t>62 </a:t>
            </a:r>
            <a:r>
              <a:rPr lang="es-ES" sz="2000" dirty="0" err="1"/>
              <a:t>newspapers</a:t>
            </a:r>
            <a:endParaRPr lang="es-ES" sz="2000" dirty="0"/>
          </a:p>
          <a:p>
            <a:pPr lvl="1"/>
            <a:r>
              <a:rPr lang="es-ES" sz="2000" dirty="0"/>
              <a:t>292 magazines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8C3D2FA-E167-8A86-B682-F6E4900A0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ES" sz="2800" dirty="0" err="1"/>
              <a:t>Licences</a:t>
            </a:r>
            <a:endParaRPr lang="es-ES" sz="28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9DD9EDA-3199-EF3F-C51A-B1090129A8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 536,482 </a:t>
            </a:r>
            <a:r>
              <a:rPr lang="es-ES" sz="2400" dirty="0" err="1"/>
              <a:t>licences</a:t>
            </a:r>
            <a:r>
              <a:rPr lang="es-ES" sz="2400" dirty="0"/>
              <a:t> </a:t>
            </a:r>
            <a:r>
              <a:rPr lang="es-ES" sz="2400" b="1" dirty="0"/>
              <a:t>(+39%)</a:t>
            </a:r>
          </a:p>
        </p:txBody>
      </p:sp>
      <p:pic>
        <p:nvPicPr>
          <p:cNvPr id="1026" name="Picture 2" descr="Inicio - eBiblio Madrid (eBiblio)">
            <a:extLst>
              <a:ext uri="{FF2B5EF4-FFF2-40B4-BE49-F238E27FC236}">
                <a16:creationId xmlns:a16="http://schemas.microsoft.com/office/drawing/2014/main" id="{927886B8-AFB1-5D74-A262-BEDA4E6A9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75" y="4003652"/>
            <a:ext cx="30670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3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BAAE54-4223-08D7-EDFC-90DE61E67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984" y="1568388"/>
            <a:ext cx="4963444" cy="540072"/>
          </a:xfrm>
        </p:spPr>
        <p:txBody>
          <a:bodyPr/>
          <a:lstStyle/>
          <a:p>
            <a:pPr algn="ctr"/>
            <a:r>
              <a:rPr lang="es-ES" dirty="0" err="1"/>
              <a:t>User</a:t>
            </a:r>
            <a:r>
              <a:rPr lang="es-ES" dirty="0"/>
              <a:t> </a:t>
            </a:r>
            <a:r>
              <a:rPr lang="es-ES" dirty="0" err="1"/>
              <a:t>evolution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1B4086-AED5-C4B0-D1C5-7A5FCBC9C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7718" y="1568388"/>
            <a:ext cx="4900298" cy="540072"/>
          </a:xfrm>
        </p:spPr>
        <p:txBody>
          <a:bodyPr/>
          <a:lstStyle/>
          <a:p>
            <a:pPr algn="ctr"/>
            <a:r>
              <a:rPr lang="es-ES" dirty="0" err="1"/>
              <a:t>Lending</a:t>
            </a:r>
            <a:r>
              <a:rPr lang="es-ES" dirty="0"/>
              <a:t> </a:t>
            </a:r>
            <a:r>
              <a:rPr lang="es-ES" dirty="0" err="1"/>
              <a:t>evolution</a:t>
            </a:r>
            <a:endParaRPr lang="es-ES" dirty="0"/>
          </a:p>
        </p:txBody>
      </p:sp>
      <p:pic>
        <p:nvPicPr>
          <p:cNvPr id="2050" name="Picture 2" descr="año 2017: 37257 usuarios, año 2018: 59810 usuarios, año 2019: 83688 usuarios, año 2020: 169615 usuarios, año 2021: 115425 usuarios, año 2022: 128492 ">
            <a:extLst>
              <a:ext uri="{FF2B5EF4-FFF2-40B4-BE49-F238E27FC236}">
                <a16:creationId xmlns:a16="http://schemas.microsoft.com/office/drawing/2014/main" id="{0CFFF06B-5AB7-1033-B903-F8926CC856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6" y="2996181"/>
            <a:ext cx="5373372" cy="268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n 2017 se realizaron 346.124 préstamos. El número aumenta hasta alcanzar los 2.799.415 en 2022, a partir de ahí desciende hasta los 2.479.854 en 2022">
            <a:extLst>
              <a:ext uri="{FF2B5EF4-FFF2-40B4-BE49-F238E27FC236}">
                <a16:creationId xmlns:a16="http://schemas.microsoft.com/office/drawing/2014/main" id="{55C79885-679D-C591-1657-18C77E5A0DF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7225"/>
            <a:ext cx="5571284" cy="27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8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591A4A5-C00F-4B45-9735-FD2841BF3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A16FDB6-C8B8-4BB9-B5F6-C9E7D154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65D67BC-2831-45D1-804D-2B848B7FF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3254059-39EC-48CC-B948-9EE6B0551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F3E0572-7D5E-4FAA-B67C-23A9C6D71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C5F1231-CF22-4258-B764-592B6CB8D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B2C5387-42A2-4464-BF18-E70B0227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926F39D-AFC8-4FF6-9211-84AA77717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D812696-9AF7-4D2B-A041-80C015F3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6CB557-1E5B-4D2D-9330-8EB4AF730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3A4B30-3A15-4294-9BED-E7317857F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E7B8343-CDF9-4023-9FBF-F4ADE601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BB30BD5-639D-4F53-BC6C-2A8D0FFFE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D7E1947-04B8-4F0B-9E3C-FC4E26D6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3EDB6D6-D309-48D4-87F4-AAED7C57C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F2E163F-B043-43B7-85CE-36F2136B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F6CB03C-E3B1-4D22-ABA3-986CC09FB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9B41E31-EE5F-423F-8B88-3B56009A3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59D4FE6-B271-4427-8273-0B80EF136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F7D26D0-83A1-41B0-82E3-FB5D3E9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7E47C02-EBB8-4368-815C-FEDA2336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E61DA55-8618-4048-A65A-41E072D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DFC058B-6608-4509-92E1-D4D0D5BD5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E3652A3-36D6-4E0C-B7FB-52CD69E9C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F82BE6-B2D5-4FA1-98B4-1E0072C39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ECA553C-C7B8-4353-BC4C-D622087D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F802227-5CA9-40B4-870E-495C7899C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1A19F9E-BB49-4808-8481-77F848C2F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53A57BE-F139-4C31-8201-477E20DD2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9F800EC-2D85-47C7-BFB8-B146DD929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478BA6D-3F48-40B1-8227-830029B6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21E6C45-0A76-456E-BDD6-3DCB66126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ight Triangle 79">
            <a:extLst>
              <a:ext uri="{FF2B5EF4-FFF2-40B4-BE49-F238E27FC236}">
                <a16:creationId xmlns:a16="http://schemas.microsoft.com/office/drawing/2014/main" id="{3C541D4F-11C2-4F36-B2A3-AB9028F2A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05909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28E202-59BB-7BE0-5E60-43FCDBB7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4038652" cy="188117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hlinkClick r:id="rId2"/>
              </a:rPr>
              <a:t>Controlled Digital Lending in Spain Report</a:t>
            </a:r>
            <a:endParaRPr lang="en-US" sz="410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104AE8-CF3C-418B-DE5C-DF5CEF57B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1079" y="2886117"/>
            <a:ext cx="4038652" cy="327682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2"/>
                </a:solidFill>
              </a:rPr>
              <a:t>FESABID</a:t>
            </a:r>
          </a:p>
          <a:p>
            <a:pPr marL="342900" indent="-228600">
              <a:buFont typeface="Wingdings" panose="05000000000000000000" pitchFamily="2" charset="2"/>
              <a:buChar char="§"/>
            </a:pPr>
            <a:r>
              <a:rPr lang="en-US" b="0" i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Legal conditions of lending, under certain conditions, a digitized copy of a work that is in the holdings of the institution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Marcador de contenido 4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74F01CFE-B910-A2F9-1748-2BBCA8607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06333" y="1635968"/>
            <a:ext cx="6401443" cy="3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46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Yellow paper ship leading among white ships">
            <a:extLst>
              <a:ext uri="{FF2B5EF4-FFF2-40B4-BE49-F238E27FC236}">
                <a16:creationId xmlns:a16="http://schemas.microsoft.com/office/drawing/2014/main" id="{C627E6F5-9030-EEC6-975D-EB21CC999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0854B02B-0B9C-4F1C-AA77-810192994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871A3F3-7B20-453C-B836-95EE1B194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F0D9088-A9DD-44D1-9480-54C6D9C5C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EF294E8-3387-4EC5-8FEF-B6619381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9E4F71-1563-49A7-9E36-B6F17274C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5711EDE-15AE-45C1-BB5D-A75C2DBCE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2B2208C-A2E8-4A3A-A096-18F4A4CFF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F3D91FA-90DD-41F3-9BA4-DCECE004C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46A5051-8549-4326-889F-D444806DA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21A1F84-F65A-4182-A980-DAB5DDBA1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EB902F0-87AC-443C-80DE-A74F802B9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7E8A466-B6A0-4DB3-B8A3-CF8125CD33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1D000BE-82F9-40A6-8F25-A0599C525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9C32A44-65BE-4E50-B57F-40F70F0F6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1210BAD-6517-4B69-9957-4A96B63EE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28EA630-A8D1-41B2-A192-87C68DBF6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DC7DD0A-8900-44D2-ACC3-5BA55DC6B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DF3D55D-BDAF-4568-B302-287E983B6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7011E7F-BA17-4517-978C-62A1CAC75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376F9B6-38DE-4DD5-86C1-3422118C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1C3734-DAEF-4A46-BEA1-D5AD3312C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477B67C-64B0-4276-A896-25046D11B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DFC2517-2C23-416A-816A-78BC0D55C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C33528-1E61-46AF-AB71-5D8A4421A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FEEF936-1B01-48F9-92E8-409D0D0AE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937AE8-840F-4140-9ABB-092572380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29BB531-A47E-49A2-B75C-12D80A405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9A5FD65-1327-4177-AE7B-43F621AF5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9AE2EAE-6FC0-4C80-89B2-17458DB60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CE40E8B-1E04-4754-94C9-ACE34781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FE685B0-23E4-4A55-97D5-8667B3690C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2D75DC8-932A-4363-AFCC-31CD4672D1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0FA6579-9606-4A7A-8519-FBED9C6FA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971" y="1"/>
            <a:ext cx="12196969" cy="3200399"/>
          </a:xfrm>
          <a:custGeom>
            <a:avLst/>
            <a:gdLst>
              <a:gd name="connsiteX0" fmla="*/ 8951169 w 12179808"/>
              <a:gd name="connsiteY0" fmla="*/ 14 h 3200399"/>
              <a:gd name="connsiteX1" fmla="*/ 11653845 w 12179808"/>
              <a:gd name="connsiteY1" fmla="*/ 98641 h 3200399"/>
              <a:gd name="connsiteX2" fmla="*/ 12178450 w 12179808"/>
              <a:gd name="connsiteY2" fmla="*/ 134761 h 3200399"/>
              <a:gd name="connsiteX3" fmla="*/ 12178450 w 12179808"/>
              <a:gd name="connsiteY3" fmla="*/ 852282 h 3200399"/>
              <a:gd name="connsiteX4" fmla="*/ 12179808 w 12179808"/>
              <a:gd name="connsiteY4" fmla="*/ 852282 h 3200399"/>
              <a:gd name="connsiteX5" fmla="*/ 12179808 w 12179808"/>
              <a:gd name="connsiteY5" fmla="*/ 1752600 h 3200399"/>
              <a:gd name="connsiteX6" fmla="*/ 12179808 w 12179808"/>
              <a:gd name="connsiteY6" fmla="*/ 1981199 h 3200399"/>
              <a:gd name="connsiteX7" fmla="*/ 12179808 w 12179808"/>
              <a:gd name="connsiteY7" fmla="*/ 3200399 h 3200399"/>
              <a:gd name="connsiteX8" fmla="*/ 0 w 12179808"/>
              <a:gd name="connsiteY8" fmla="*/ 3200399 h 3200399"/>
              <a:gd name="connsiteX9" fmla="*/ 0 w 12179808"/>
              <a:gd name="connsiteY9" fmla="*/ 1981199 h 3200399"/>
              <a:gd name="connsiteX10" fmla="*/ 0 w 12179808"/>
              <a:gd name="connsiteY10" fmla="*/ 1752600 h 3200399"/>
              <a:gd name="connsiteX11" fmla="*/ 0 w 12179808"/>
              <a:gd name="connsiteY11" fmla="*/ 940776 h 3200399"/>
              <a:gd name="connsiteX12" fmla="*/ 0 w 12179808"/>
              <a:gd name="connsiteY12" fmla="*/ 852282 h 3200399"/>
              <a:gd name="connsiteX13" fmla="*/ 0 w 12179808"/>
              <a:gd name="connsiteY13" fmla="*/ 475166 h 3200399"/>
              <a:gd name="connsiteX14" fmla="*/ 8951169 w 12179808"/>
              <a:gd name="connsiteY14" fmla="*/ 14 h 320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79808" h="3200399">
                <a:moveTo>
                  <a:pt x="8951169" y="14"/>
                </a:moveTo>
                <a:cubicBezTo>
                  <a:pt x="9704520" y="748"/>
                  <a:pt x="10578586" y="29202"/>
                  <a:pt x="11653845" y="98641"/>
                </a:cubicBezTo>
                <a:lnTo>
                  <a:pt x="12178450" y="134761"/>
                </a:lnTo>
                <a:lnTo>
                  <a:pt x="12178450" y="852282"/>
                </a:lnTo>
                <a:lnTo>
                  <a:pt x="12179808" y="852282"/>
                </a:lnTo>
                <a:lnTo>
                  <a:pt x="12179808" y="1752600"/>
                </a:lnTo>
                <a:lnTo>
                  <a:pt x="12179808" y="1981199"/>
                </a:lnTo>
                <a:lnTo>
                  <a:pt x="12179808" y="3200399"/>
                </a:lnTo>
                <a:lnTo>
                  <a:pt x="0" y="3200399"/>
                </a:lnTo>
                <a:lnTo>
                  <a:pt x="0" y="1981199"/>
                </a:lnTo>
                <a:lnTo>
                  <a:pt x="0" y="1752600"/>
                </a:lnTo>
                <a:lnTo>
                  <a:pt x="0" y="940776"/>
                </a:lnTo>
                <a:lnTo>
                  <a:pt x="0" y="852282"/>
                </a:lnTo>
                <a:lnTo>
                  <a:pt x="0" y="475166"/>
                </a:lnTo>
                <a:cubicBezTo>
                  <a:pt x="4768989" y="475166"/>
                  <a:pt x="5812206" y="-3043"/>
                  <a:pt x="8951169" y="14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D898F6-CAEE-9C96-C908-ABB5504AF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25" y="168613"/>
            <a:ext cx="10318738" cy="108576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>
                <a:effectLst/>
                <a:highlight>
                  <a:srgbClr val="FFFFFF"/>
                </a:highlight>
              </a:rPr>
              <a:t>IV Strategic Plan of the Library Cooperation Council (2024-2028)</a:t>
            </a:r>
            <a:endParaRPr lang="en-US" sz="34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E20F7C-96CB-547C-9068-9F4067A0C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25" y="1477577"/>
            <a:ext cx="6385848" cy="10942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Improving software statistics</a:t>
            </a:r>
          </a:p>
        </p:txBody>
      </p:sp>
    </p:spTree>
    <p:extLst>
      <p:ext uri="{BB962C8B-B14F-4D97-AF65-F5344CB8AC3E}">
        <p14:creationId xmlns:p14="http://schemas.microsoft.com/office/powerpoint/2010/main" val="275754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724F83-99CC-0371-25DD-6D47E0DEF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17" b="991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A1F22E2-9813-4EBC-A701-AAAA6ED15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F8B7518-BB87-4DEF-913D-A2C5C7E89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7FA77DC-D6FA-4AF0-A95F-D85CBE0CE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B31CC20-67CB-426B-9FFC-86FBB5EA6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F16F19F-AFAD-4BB8-BADC-94042BA78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A21872D-2D68-4EB1-A577-7F00EF355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B199ACF-202D-4583-B640-4C058ED56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3BC0596-61D3-4355-A982-C094F43CB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851CA5D-B2E2-4379-B91C-7B20CCE967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2794494-F766-402C-9809-2B7281C2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34BC5DD-5792-4415-B452-36FC7DB9D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2D5BC48-7901-4D5B-AD85-A6FCC73C2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7ABEFD0-8063-4DE5-9CA3-737A67750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AA24B3D-8D0A-479A-B1D0-06EF71D6F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F56DE0E-53B5-4582-80B2-722B3BCFE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5883FE8-A185-4697-8586-55EED58A5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8896C73-323B-4B40-8CA7-A60CB0C66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EF23969-C27D-45AA-837C-C07705B0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3FEA341-5A10-448E-A0F8-6D0718B85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61EE197-BD9A-4965-84E0-BB65569A7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6FCEBE5-19AB-4C9B-8AC6-78A104965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0E1E700-F8E3-4452-95DE-C8B0FE50A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C295082-1371-47D6-A2AB-35BE9A7F2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1A10ADB-4739-4067-852F-DFA06CC8E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406801A-B91F-4D65-8E7B-2273ADD21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62C9FE0-C4B7-41D4-B2F5-B9C177CCB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B487A2F-0D93-4B96-A88E-A7C3050D6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94C9A55-5148-43BC-9F3C-1EA2B7BC5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8B2033D-57C6-4263-BCBC-4F717C962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1D041FE-8BBF-4472-9BA9-274FF791E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F09DF04-1192-4720-BC8C-10F3AA1C4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24BB435-2932-44F7-AC2E-D5A16116E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45FE972-3FD1-42A0-917A-5FC226BB7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5" y="3657600"/>
            <a:ext cx="12198214" cy="3200399"/>
          </a:xfrm>
          <a:custGeom>
            <a:avLst/>
            <a:gdLst>
              <a:gd name="connsiteX0" fmla="*/ 8951169 w 12179808"/>
              <a:gd name="connsiteY0" fmla="*/ 14 h 3200399"/>
              <a:gd name="connsiteX1" fmla="*/ 11653845 w 12179808"/>
              <a:gd name="connsiteY1" fmla="*/ 98641 h 3200399"/>
              <a:gd name="connsiteX2" fmla="*/ 12178450 w 12179808"/>
              <a:gd name="connsiteY2" fmla="*/ 134761 h 3200399"/>
              <a:gd name="connsiteX3" fmla="*/ 12178450 w 12179808"/>
              <a:gd name="connsiteY3" fmla="*/ 852282 h 3200399"/>
              <a:gd name="connsiteX4" fmla="*/ 12179808 w 12179808"/>
              <a:gd name="connsiteY4" fmla="*/ 852282 h 3200399"/>
              <a:gd name="connsiteX5" fmla="*/ 12179808 w 12179808"/>
              <a:gd name="connsiteY5" fmla="*/ 1752600 h 3200399"/>
              <a:gd name="connsiteX6" fmla="*/ 12179808 w 12179808"/>
              <a:gd name="connsiteY6" fmla="*/ 1981199 h 3200399"/>
              <a:gd name="connsiteX7" fmla="*/ 12179808 w 12179808"/>
              <a:gd name="connsiteY7" fmla="*/ 3200399 h 3200399"/>
              <a:gd name="connsiteX8" fmla="*/ 0 w 12179808"/>
              <a:gd name="connsiteY8" fmla="*/ 3200399 h 3200399"/>
              <a:gd name="connsiteX9" fmla="*/ 0 w 12179808"/>
              <a:gd name="connsiteY9" fmla="*/ 1981199 h 3200399"/>
              <a:gd name="connsiteX10" fmla="*/ 0 w 12179808"/>
              <a:gd name="connsiteY10" fmla="*/ 1752600 h 3200399"/>
              <a:gd name="connsiteX11" fmla="*/ 0 w 12179808"/>
              <a:gd name="connsiteY11" fmla="*/ 940776 h 3200399"/>
              <a:gd name="connsiteX12" fmla="*/ 0 w 12179808"/>
              <a:gd name="connsiteY12" fmla="*/ 852282 h 3200399"/>
              <a:gd name="connsiteX13" fmla="*/ 0 w 12179808"/>
              <a:gd name="connsiteY13" fmla="*/ 475166 h 3200399"/>
              <a:gd name="connsiteX14" fmla="*/ 8951169 w 12179808"/>
              <a:gd name="connsiteY14" fmla="*/ 14 h 320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79808" h="3200399">
                <a:moveTo>
                  <a:pt x="8951169" y="14"/>
                </a:moveTo>
                <a:cubicBezTo>
                  <a:pt x="9704520" y="748"/>
                  <a:pt x="10578586" y="29202"/>
                  <a:pt x="11653845" y="98641"/>
                </a:cubicBezTo>
                <a:lnTo>
                  <a:pt x="12178450" y="134761"/>
                </a:lnTo>
                <a:lnTo>
                  <a:pt x="12178450" y="852282"/>
                </a:lnTo>
                <a:lnTo>
                  <a:pt x="12179808" y="852282"/>
                </a:lnTo>
                <a:lnTo>
                  <a:pt x="12179808" y="1752600"/>
                </a:lnTo>
                <a:lnTo>
                  <a:pt x="12179808" y="1981199"/>
                </a:lnTo>
                <a:lnTo>
                  <a:pt x="12179808" y="3200399"/>
                </a:lnTo>
                <a:lnTo>
                  <a:pt x="0" y="3200399"/>
                </a:lnTo>
                <a:lnTo>
                  <a:pt x="0" y="1981199"/>
                </a:lnTo>
                <a:lnTo>
                  <a:pt x="0" y="1752600"/>
                </a:lnTo>
                <a:lnTo>
                  <a:pt x="0" y="940776"/>
                </a:lnTo>
                <a:lnTo>
                  <a:pt x="0" y="852282"/>
                </a:lnTo>
                <a:lnTo>
                  <a:pt x="0" y="475166"/>
                </a:lnTo>
                <a:cubicBezTo>
                  <a:pt x="4768989" y="475166"/>
                  <a:pt x="5812206" y="-3043"/>
                  <a:pt x="8951169" y="14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97C5EA-4DF8-9392-1FE8-DD120B58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25" y="4453656"/>
            <a:ext cx="10325635" cy="9751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Thank you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CBEB4A-37D5-B9E0-CD31-1BCEC8520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25" y="5600521"/>
            <a:ext cx="10325635" cy="10644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laura.guindal@cultura.gob.es</a:t>
            </a:r>
          </a:p>
        </p:txBody>
      </p:sp>
    </p:spTree>
    <p:extLst>
      <p:ext uri="{BB962C8B-B14F-4D97-AF65-F5344CB8AC3E}">
        <p14:creationId xmlns:p14="http://schemas.microsoft.com/office/powerpoint/2010/main" val="3852071306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DarkSeedLeftStep">
      <a:dk1>
        <a:srgbClr val="000000"/>
      </a:dk1>
      <a:lt1>
        <a:srgbClr val="FFFFFF"/>
      </a:lt1>
      <a:dk2>
        <a:srgbClr val="302B1B"/>
      </a:dk2>
      <a:lt2>
        <a:srgbClr val="F0F0F3"/>
      </a:lt2>
      <a:accent1>
        <a:srgbClr val="A3A541"/>
      </a:accent1>
      <a:accent2>
        <a:srgbClr val="B1833B"/>
      </a:accent2>
      <a:accent3>
        <a:srgbClr val="C3634D"/>
      </a:accent3>
      <a:accent4>
        <a:srgbClr val="B13B56"/>
      </a:accent4>
      <a:accent5>
        <a:srgbClr val="C34D99"/>
      </a:accent5>
      <a:accent6>
        <a:srgbClr val="AA3BB1"/>
      </a:accent6>
      <a:hlink>
        <a:srgbClr val="C14782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108</Words>
  <Application>Microsoft Office PowerPoint</Application>
  <PresentationFormat>Panorámica</PresentationFormat>
  <Paragraphs>35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Grandview</vt:lpstr>
      <vt:lpstr>Wingdings</vt:lpstr>
      <vt:lpstr>CosineVTI</vt:lpstr>
      <vt:lpstr>E-lending in Spain</vt:lpstr>
      <vt:lpstr>E-lending platforms</vt:lpstr>
      <vt:lpstr>Global data 2022</vt:lpstr>
      <vt:lpstr>eBiblio 2023</vt:lpstr>
      <vt:lpstr>Presentación de PowerPoint</vt:lpstr>
      <vt:lpstr>Controlled Digital Lending in Spain Report</vt:lpstr>
      <vt:lpstr>IV Strategic Plan of the Library Cooperation Council (2024-2028)</vt:lpstr>
      <vt:lpstr>Thank you</vt:lpstr>
    </vt:vector>
  </TitlesOfParts>
  <Company>Ministerio de Cultura y Deporte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E-lending in Spain</dc:title>
  <dc:creator>Guindal Martínez, Laura</dc:creator>
  <cp:lastModifiedBy>Guindal Martínez, Laura</cp:lastModifiedBy>
  <cp:revision>2</cp:revision>
  <dcterms:created xsi:type="dcterms:W3CDTF">2024-04-06T09:42:48Z</dcterms:created>
  <dcterms:modified xsi:type="dcterms:W3CDTF">2024-04-06T11:11:31Z</dcterms:modified>
</cp:coreProperties>
</file>