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8" r:id="rId5"/>
    <p:sldMasterId id="2147483661" r:id="rId6"/>
    <p:sldMasterId id="2147483696" r:id="rId7"/>
  </p:sldMasterIdLst>
  <p:notesMasterIdLst>
    <p:notesMasterId r:id="rId17"/>
  </p:notesMasterIdLst>
  <p:handoutMasterIdLst>
    <p:handoutMasterId r:id="rId18"/>
  </p:handoutMasterIdLst>
  <p:sldIdLst>
    <p:sldId id="258" r:id="rId8"/>
    <p:sldId id="260" r:id="rId9"/>
    <p:sldId id="262" r:id="rId10"/>
    <p:sldId id="266" r:id="rId11"/>
    <p:sldId id="261" r:id="rId12"/>
    <p:sldId id="264" r:id="rId13"/>
    <p:sldId id="259" r:id="rId14"/>
    <p:sldId id="263" r:id="rId15"/>
    <p:sldId id="26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258"/>
            <p14:sldId id="260"/>
            <p14:sldId id="262"/>
            <p14:sldId id="266"/>
            <p14:sldId id="261"/>
            <p14:sldId id="264"/>
            <p14:sldId id="259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2D0A-40BC-46F0-A3B2-9EBAD6CBA134}" v="88" dt="2020-03-16T10:32:41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774B5E0-979B-4778-AA91-DFB998124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8F3A75-7BAB-4739-9B4A-44D995F283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098B-779E-4239-A805-32D7EA5B50ED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8F2DDE-55C4-46B4-8142-AC0EF1EFA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F37CFD-A379-4AA4-A3A0-F5D30A309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B9A0D-3E2B-43A5-ACF1-3F8FFA116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991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48B8-B094-4598-B4A2-7DB117F5FE5E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9BF81-6DC6-4834-9A9B-42830F0DB6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67A94A1-4099-428D-BD8F-6714BDE71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7" y="6375986"/>
            <a:ext cx="4410075" cy="345490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34A3B35-07B7-4FF7-91C9-8DDD5486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4" cy="862721"/>
          </a:xfrm>
        </p:spPr>
        <p:txBody>
          <a:bodyPr vert="horz" lIns="0" tIns="0" rIns="0" bIns="0" rtlCol="0" anchor="b">
            <a:no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BE8598E-E0DE-4F24-92C3-C8BE3F595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6574"/>
            <a:ext cx="10514013" cy="1045956"/>
          </a:xfrm>
        </p:spPr>
        <p:txBody>
          <a:bodyPr vert="horz" lIns="0" tIns="0" rIns="0" bIns="0" rtlCol="0">
            <a:no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3000" b="1">
                <a:solidFill>
                  <a:schemeClr val="bg1"/>
                </a:solidFill>
                <a:latin typeface="+mj-lt"/>
              </a:defRPr>
            </a:lvl2pPr>
          </a:lstStyle>
          <a:p>
            <a:pPr marL="288000" lvl="0" indent="-360000">
              <a:lnSpc>
                <a:spcPct val="100000"/>
              </a:lnSpc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3475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F9BDE-0F6D-4DCA-A0FC-0203C33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4" cy="862721"/>
          </a:xfrm>
        </p:spPr>
        <p:txBody>
          <a:bodyPr vert="horz" lIns="0" tIns="0" rIns="0" bIns="0" rtlCol="0" anchor="b">
            <a:no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EDAAAA-A0D1-4186-BCA6-236E1DBCE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6574"/>
            <a:ext cx="10514013" cy="1045956"/>
          </a:xfrm>
        </p:spPr>
        <p:txBody>
          <a:bodyPr vert="horz" lIns="0" tIns="0" rIns="0" bIns="0" rtlCol="0">
            <a:no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3000" b="1">
                <a:solidFill>
                  <a:schemeClr val="bg1"/>
                </a:solidFill>
                <a:latin typeface="+mj-lt"/>
              </a:defRPr>
            </a:lvl2pPr>
          </a:lstStyle>
          <a:p>
            <a:pPr marL="288000" lvl="0" indent="-360000">
              <a:lnSpc>
                <a:spcPct val="100000"/>
              </a:lnSpc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67A94A1-4099-428D-BD8F-6714BDE71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7" y="6375986"/>
            <a:ext cx="4410075" cy="345490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6572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60C66-699D-47FE-BE29-FD86386D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69" y="980709"/>
            <a:ext cx="7229644" cy="699404"/>
          </a:xfrm>
          <a:solidFill>
            <a:schemeClr val="accent2"/>
          </a:solidFill>
        </p:spPr>
        <p:txBody>
          <a:bodyPr wrap="none" lIns="108000" tIns="72000" rIns="108000" bIns="72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titel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E0DD83-72DC-4DEE-93B2-B7C7B0F30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69" y="1790652"/>
            <a:ext cx="7540307" cy="560905"/>
          </a:xfrm>
          <a:solidFill>
            <a:schemeClr val="accent2"/>
          </a:solidFill>
        </p:spPr>
        <p:txBody>
          <a:bodyPr vert="horz" wrap="none" lIns="108000" tIns="72000" rIns="108000" bIns="72000" rtlCol="0" anchor="ctr">
            <a:sp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lang="sv-SE" dirty="0"/>
            </a:lvl2pPr>
          </a:lstStyle>
          <a:p>
            <a:pPr marL="288000" lvl="0" indent="-36000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för att lägga till underrubrik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23784B-901D-4C36-8B92-AF8ADA11E6F8}"/>
              </a:ext>
            </a:extLst>
          </p:cNvPr>
          <p:cNvSpPr/>
          <p:nvPr userDrawn="1"/>
        </p:nvSpPr>
        <p:spPr>
          <a:xfrm>
            <a:off x="0" y="-333982"/>
            <a:ext cx="1219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För att byta bakgrundsbild, högerklicka på bilden. Välj Formatera bild - Fyllning - Bild eller strukturfyllning, och klicka på Fil.</a:t>
            </a:r>
          </a:p>
        </p:txBody>
      </p:sp>
    </p:spTree>
    <p:extLst>
      <p:ext uri="{BB962C8B-B14F-4D97-AF65-F5344CB8AC3E}">
        <p14:creationId xmlns:p14="http://schemas.microsoft.com/office/powerpoint/2010/main" val="9359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A272C4-071A-41B0-91BA-4D771955B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7659757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37B594EC-3DF5-4EC1-BE2E-0B32686A36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DFF447C-2255-46BC-B1CE-993F547D98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0211B89-6BA1-4454-BFD5-ED41B26D2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D733A9C-1085-499A-8975-9189B34C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205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A1317BD-8839-465B-842C-E479FFD7C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618491"/>
            <a:ext cx="10515601" cy="638175"/>
          </a:xfrm>
        </p:spPr>
        <p:txBody>
          <a:bodyPr/>
          <a:lstStyle>
            <a:lvl1pPr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2FE9E67F-A741-4DDF-8EAC-0AD3E318FE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F99779E5-AFCC-4FDE-AFD4-8418257458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98F8BA8-6A8C-45D2-98B1-7CEF21E492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C337B9B6-D14F-4D25-9B97-53FF007246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345634"/>
            <a:ext cx="7659757" cy="381227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D5ACCD-99E0-48AB-AF9F-9E8671DB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2078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5" y="736600"/>
            <a:ext cx="5591175" cy="43846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1115ED-E06A-4F6C-AEE6-DB54D771D7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BA9ABA4-C005-4B98-9FDB-D68A6660C6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06573"/>
            <a:ext cx="5591175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8E47D6-968F-4B1D-8AB2-A302F974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4822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8" y="736601"/>
            <a:ext cx="3201648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2064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0" y="1806573"/>
            <a:ext cx="3201648" cy="3446914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419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7" y="0"/>
            <a:ext cx="5591174" cy="5121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6D87B03-B6F9-4F15-AF26-C969688EEC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8201E32-582C-4A04-908D-BE51C5E96A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8B07291-B0BB-4862-AB04-E576F50A1E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B4446-53A6-40D8-A44D-C5F7BA3BB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1"/>
            <a:ext cx="5591175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84E5719-C606-48AD-9AB0-28FCDCF7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668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5" y="736600"/>
            <a:ext cx="5591175" cy="4384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A786C-70C4-4889-9E20-4EF805095D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A6080E3-A8C3-4FE7-A111-005540F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3006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6" y="1806572"/>
            <a:ext cx="4752974" cy="34867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FF0805BD-8B09-446D-909E-98AA1BB21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A0D8C8-C13E-4784-B9EF-811A10CA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594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F9BDE-0F6D-4DCA-A0FC-0203C33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4" cy="862721"/>
          </a:xfrm>
        </p:spPr>
        <p:txBody>
          <a:bodyPr vert="horz" lIns="0" tIns="0" rIns="0" bIns="0" rtlCol="0" anchor="b">
            <a:no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EDAAAA-A0D1-4186-BCA6-236E1DBCE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6574"/>
            <a:ext cx="10514013" cy="1045956"/>
          </a:xfrm>
        </p:spPr>
        <p:txBody>
          <a:bodyPr vert="horz" lIns="0" tIns="0" rIns="0" bIns="0" rtlCol="0">
            <a:no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3000" b="1">
                <a:solidFill>
                  <a:schemeClr val="bg1"/>
                </a:solidFill>
                <a:latin typeface="+mj-lt"/>
              </a:defRPr>
            </a:lvl2pPr>
          </a:lstStyle>
          <a:p>
            <a:pPr marL="288000" lvl="0" indent="-360000">
              <a:lnSpc>
                <a:spcPct val="100000"/>
              </a:lnSpc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67A94A1-4099-428D-BD8F-6714BDE71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7" y="6375986"/>
            <a:ext cx="4410075" cy="345490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32561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60C66-699D-47FE-BE29-FD86386D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69" y="980709"/>
            <a:ext cx="7229644" cy="699404"/>
          </a:xfrm>
          <a:solidFill>
            <a:schemeClr val="accent2"/>
          </a:solidFill>
        </p:spPr>
        <p:txBody>
          <a:bodyPr wrap="none" lIns="108000" tIns="72000" rIns="108000" bIns="72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titel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E0DD83-72DC-4DEE-93B2-B7C7B0F30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69" y="1790652"/>
            <a:ext cx="7540307" cy="560905"/>
          </a:xfrm>
          <a:solidFill>
            <a:schemeClr val="accent2"/>
          </a:solidFill>
        </p:spPr>
        <p:txBody>
          <a:bodyPr vert="horz" wrap="none" lIns="108000" tIns="72000" rIns="108000" bIns="72000" rtlCol="0" anchor="ctr">
            <a:sp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lang="sv-SE" dirty="0"/>
            </a:lvl2pPr>
          </a:lstStyle>
          <a:p>
            <a:pPr marL="288000" lvl="0" indent="-360000">
              <a:spcBef>
                <a:spcPct val="0"/>
              </a:spcBef>
            </a:pPr>
            <a:r>
              <a:rPr lang="sv-SE" dirty="0"/>
              <a:t>Klicka för att lägga till underrubrik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23784B-901D-4C36-8B92-AF8ADA11E6F8}"/>
              </a:ext>
            </a:extLst>
          </p:cNvPr>
          <p:cNvSpPr/>
          <p:nvPr userDrawn="1"/>
        </p:nvSpPr>
        <p:spPr>
          <a:xfrm>
            <a:off x="0" y="-333982"/>
            <a:ext cx="1219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För att byta bakgrundsbild, högerklicka på bilden. Välj Formatera bild - Fyllning - Bild eller strukturfyllning, och klicka på Fil.</a:t>
            </a:r>
          </a:p>
        </p:txBody>
      </p:sp>
    </p:spTree>
    <p:extLst>
      <p:ext uri="{BB962C8B-B14F-4D97-AF65-F5344CB8AC3E}">
        <p14:creationId xmlns:p14="http://schemas.microsoft.com/office/powerpoint/2010/main" val="77863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60C66-699D-47FE-BE29-FD86386D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69" y="980709"/>
            <a:ext cx="7229644" cy="699404"/>
          </a:xfrm>
          <a:solidFill>
            <a:schemeClr val="accent2"/>
          </a:solidFill>
        </p:spPr>
        <p:txBody>
          <a:bodyPr wrap="none" lIns="108000" tIns="72000" rIns="108000" bIns="72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titel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E0DD83-72DC-4DEE-93B2-B7C7B0F30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69" y="1790652"/>
            <a:ext cx="7540307" cy="560905"/>
          </a:xfrm>
          <a:solidFill>
            <a:schemeClr val="accent2"/>
          </a:solidFill>
        </p:spPr>
        <p:txBody>
          <a:bodyPr vert="horz" wrap="none" lIns="108000" tIns="72000" rIns="108000" bIns="72000" rtlCol="0" anchor="ctr">
            <a:sp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lang="sv-SE" dirty="0"/>
            </a:lvl2pPr>
          </a:lstStyle>
          <a:p>
            <a:pPr marL="288000" lvl="0" indent="-36000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för att lägga till underrubrik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23784B-901D-4C36-8B92-AF8ADA11E6F8}"/>
              </a:ext>
            </a:extLst>
          </p:cNvPr>
          <p:cNvSpPr/>
          <p:nvPr userDrawn="1"/>
        </p:nvSpPr>
        <p:spPr>
          <a:xfrm>
            <a:off x="0" y="-333982"/>
            <a:ext cx="1219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sv-SE" sz="1400" dirty="0">
                <a:solidFill>
                  <a:schemeClr val="bg1"/>
                </a:solidFill>
              </a:rPr>
              <a:t>För att byta bakgrundsbild, högerklicka på bilden. Välj Formatera bild - Fyllning - Bild eller strukturfyllning, och klicka på Fil.</a:t>
            </a:r>
          </a:p>
        </p:txBody>
      </p:sp>
    </p:spTree>
    <p:extLst>
      <p:ext uri="{BB962C8B-B14F-4D97-AF65-F5344CB8AC3E}">
        <p14:creationId xmlns:p14="http://schemas.microsoft.com/office/powerpoint/2010/main" val="409156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A272C4-071A-41B0-91BA-4D771955B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7659757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37B594EC-3DF5-4EC1-BE2E-0B32686A36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DFF447C-2255-46BC-B1CE-993F547D98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0211B89-6BA1-4454-BFD5-ED41B26D2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70D9EBA-C909-43A2-BA63-EAE60AE4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96637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A1317BD-8839-465B-842C-E479FFD7C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618491"/>
            <a:ext cx="10515601" cy="638175"/>
          </a:xfrm>
        </p:spPr>
        <p:txBody>
          <a:bodyPr/>
          <a:lstStyle>
            <a:lvl1pPr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2FE9E67F-A741-4DDF-8EAC-0AD3E318FE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F99779E5-AFCC-4FDE-AFD4-8418257458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98F8BA8-6A8C-45D2-98B1-7CEF21E492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C337B9B6-D14F-4D25-9B97-53FF007246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345634"/>
            <a:ext cx="7659757" cy="381227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8C8C14-67C1-44CB-966A-0B15D8B1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9274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5" y="736600"/>
            <a:ext cx="5591175" cy="43846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1115ED-E06A-4F6C-AEE6-DB54D771D7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BA9ABA4-C005-4B98-9FDB-D68A6660C6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06573"/>
            <a:ext cx="5591175" cy="435133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4055580-4184-4985-BC6F-EC354D1B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1869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8" y="736601"/>
            <a:ext cx="3201648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2064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0" y="1806573"/>
            <a:ext cx="3201648" cy="344691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3993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7" y="0"/>
            <a:ext cx="5591174" cy="5121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6D87B03-B6F9-4F15-AF26-C969688EEC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8201E32-582C-4A04-908D-BE51C5E96A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8B07291-B0BB-4862-AB04-E576F50A1E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B4446-53A6-40D8-A44D-C5F7BA3BB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1"/>
            <a:ext cx="5591175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54733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5" y="736600"/>
            <a:ext cx="5591175" cy="4384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A786C-70C4-4889-9E20-4EF805095D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2056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6" y="1806572"/>
            <a:ext cx="4752974" cy="34867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FF0805BD-8B09-446D-909E-98AA1BB21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2556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F9BDE-0F6D-4DCA-A0FC-0203C33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4" cy="862721"/>
          </a:xfrm>
        </p:spPr>
        <p:txBody>
          <a:bodyPr vert="horz" lIns="0" tIns="0" rIns="0" bIns="0" rtlCol="0" anchor="b">
            <a:no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EDAAAA-A0D1-4186-BCA6-236E1DBCE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06574"/>
            <a:ext cx="10514013" cy="1045956"/>
          </a:xfrm>
        </p:spPr>
        <p:txBody>
          <a:bodyPr vert="horz" lIns="0" tIns="0" rIns="0" bIns="0" rtlCol="0">
            <a:no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3000" b="1">
                <a:solidFill>
                  <a:schemeClr val="bg1"/>
                </a:solidFill>
                <a:latin typeface="+mj-lt"/>
              </a:defRPr>
            </a:lvl2pPr>
          </a:lstStyle>
          <a:p>
            <a:pPr marL="288000" lvl="0" indent="-360000">
              <a:lnSpc>
                <a:spcPct val="100000"/>
              </a:lnSpc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67A94A1-4099-428D-BD8F-6714BDE71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7" y="6375986"/>
            <a:ext cx="4410075" cy="345490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424061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660C66-699D-47FE-BE29-FD86386D2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869" y="980709"/>
            <a:ext cx="7229644" cy="699404"/>
          </a:xfrm>
          <a:solidFill>
            <a:schemeClr val="accent2"/>
          </a:solidFill>
        </p:spPr>
        <p:txBody>
          <a:bodyPr wrap="none" lIns="108000" tIns="72000" rIns="108000" bIns="72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titel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E0DD83-72DC-4DEE-93B2-B7C7B0F30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69" y="1790652"/>
            <a:ext cx="7540307" cy="560905"/>
          </a:xfrm>
          <a:solidFill>
            <a:schemeClr val="accent2"/>
          </a:solidFill>
        </p:spPr>
        <p:txBody>
          <a:bodyPr vert="horz" wrap="none" lIns="108000" tIns="72000" rIns="108000" bIns="72000" rtlCol="0" anchor="ctr">
            <a:spAutoFit/>
          </a:bodyPr>
          <a:lstStyle>
            <a:lvl1pPr marL="288000" indent="-360000"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  <a:defRPr lang="sv-S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lang="sv-SE" dirty="0"/>
            </a:lvl2pPr>
          </a:lstStyle>
          <a:p>
            <a:pPr marL="288000" lvl="0" indent="-360000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Pct val="120000"/>
              <a:buFont typeface="Georgia" panose="02040502050405020303" pitchFamily="18" charset="0"/>
              <a:buChar char="−"/>
            </a:pPr>
            <a:r>
              <a:rPr lang="sv-SE" dirty="0"/>
              <a:t>Klicka för att lägga till underrubrik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23784B-901D-4C36-8B92-AF8ADA11E6F8}"/>
              </a:ext>
            </a:extLst>
          </p:cNvPr>
          <p:cNvSpPr/>
          <p:nvPr userDrawn="1"/>
        </p:nvSpPr>
        <p:spPr>
          <a:xfrm>
            <a:off x="0" y="-333982"/>
            <a:ext cx="1219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För att byta bakgrundsbild, högerklicka på bilden. Välj Formatera bild - Fyllning - Bild eller strukturfyllning, och klicka på Fil.</a:t>
            </a:r>
          </a:p>
        </p:txBody>
      </p:sp>
    </p:spTree>
    <p:extLst>
      <p:ext uri="{BB962C8B-B14F-4D97-AF65-F5344CB8AC3E}">
        <p14:creationId xmlns:p14="http://schemas.microsoft.com/office/powerpoint/2010/main" val="313530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A272C4-071A-41B0-91BA-4D771955B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7659757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37B594EC-3DF5-4EC1-BE2E-0B32686A36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DFF447C-2255-46BC-B1CE-993F547D98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0211B89-6BA1-4454-BFD5-ED41B26D2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980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A272C4-071A-41B0-91BA-4D771955B7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7659757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37B594EC-3DF5-4EC1-BE2E-0B32686A36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DFF447C-2255-46BC-B1CE-993F547D98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A0211B89-6BA1-4454-BFD5-ED41B26D2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420B6E8-01E2-45FD-A9D2-1AAF2DF0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22716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A1317BD-8839-465B-842C-E479FFD7C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618491"/>
            <a:ext cx="10515601" cy="638175"/>
          </a:xfrm>
        </p:spPr>
        <p:txBody>
          <a:bodyPr/>
          <a:lstStyle>
            <a:lvl1pPr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2FE9E67F-A741-4DDF-8EAC-0AD3E318FE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F99779E5-AFCC-4FDE-AFD4-8418257458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98F8BA8-6A8C-45D2-98B1-7CEF21E492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C337B9B6-D14F-4D25-9B97-53FF007246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345634"/>
            <a:ext cx="7659757" cy="381227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B70BF09-8691-4C6F-BFAC-C64D9280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81190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5" y="736600"/>
            <a:ext cx="5591175" cy="43846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1115ED-E06A-4F6C-AEE6-DB54D771D7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BA9ABA4-C005-4B98-9FDB-D68A6660C6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06573"/>
            <a:ext cx="5591175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2027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8" y="736601"/>
            <a:ext cx="3201648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2064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0" y="1806573"/>
            <a:ext cx="3201648" cy="344691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4876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7" y="0"/>
            <a:ext cx="5591174" cy="5121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6D87B03-B6F9-4F15-AF26-C969688EEC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8201E32-582C-4A04-908D-BE51C5E96A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8B07291-B0BB-4862-AB04-E576F50A1E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B4446-53A6-40D8-A44D-C5F7BA3BB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1"/>
            <a:ext cx="5591175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9754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5" y="736600"/>
            <a:ext cx="5591175" cy="4384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A786C-70C4-4889-9E20-4EF805095D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2125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6" y="1806572"/>
            <a:ext cx="4752974" cy="34867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FF0805BD-8B09-446D-909E-98AA1BB21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309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A1317BD-8839-465B-842C-E479FFD7C6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618491"/>
            <a:ext cx="10515601" cy="638175"/>
          </a:xfrm>
        </p:spPr>
        <p:txBody>
          <a:bodyPr/>
          <a:lstStyle>
            <a:lvl1pPr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2FE9E67F-A741-4DDF-8EAC-0AD3E318FE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F99779E5-AFCC-4FDE-AFD4-8418257458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E98F8BA8-6A8C-45D2-98B1-7CEF21E492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C337B9B6-D14F-4D25-9B97-53FF007246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201" y="2345634"/>
            <a:ext cx="7659757" cy="381227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6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5" y="736600"/>
            <a:ext cx="5591175" cy="43846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1115ED-E06A-4F6C-AEE6-DB54D771D7D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BA9ABA4-C005-4B98-9FDB-D68A6660C6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06573"/>
            <a:ext cx="5591175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59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8" y="736601"/>
            <a:ext cx="3201648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2064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E9F51B1-2180-4331-9637-5BA5883C218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93E318-0BF7-47DE-A4FA-0099AB378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0" y="1806573"/>
            <a:ext cx="3201648" cy="344691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SzPct val="110000"/>
              <a:buFont typeface="Georgia" panose="02040502050405020303" pitchFamily="18" charset="0"/>
              <a:buChar char="−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149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741526C-1793-44A5-A72C-2DE31F3283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827" y="0"/>
            <a:ext cx="5591174" cy="51212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6D87B03-B6F9-4F15-AF26-C969688EEC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8201E32-582C-4A04-908D-BE51C5E96A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8B07291-B0BB-4862-AB04-E576F50A1E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AB4446-53A6-40D8-A44D-C5F7BA3BB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1"/>
            <a:ext cx="5591175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7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5" y="736600"/>
            <a:ext cx="5591175" cy="4384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A786C-70C4-4889-9E20-4EF805095D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65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1C9B6-E234-4DC9-8F72-05B147E0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5591175" cy="86272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FFD42D1-EE36-4EAE-AAE3-5326336CE9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0826" y="1806572"/>
            <a:ext cx="4752974" cy="34867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31677C4-60D2-4A7B-9972-B51092F878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151C2DEE-2B07-41E5-97FA-0635B616ED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0582294-42E9-4D72-B1A8-C04F19E4F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FF0805BD-8B09-446D-909E-98AA1BB21F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1" y="1806572"/>
            <a:ext cx="5591175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86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3" cy="8627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657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D403CD0-842C-4BCD-83D3-BB78B185EE38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591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DCF239-2BAD-4F37-B5D6-6897950AFFDC}"/>
              </a:ext>
            </a:extLst>
          </p:cNvPr>
          <p:cNvGrpSpPr/>
          <p:nvPr userDrawn="1"/>
        </p:nvGrpSpPr>
        <p:grpSpPr>
          <a:xfrm>
            <a:off x="10456503" y="5411039"/>
            <a:ext cx="971518" cy="1446961"/>
            <a:chOff x="10456503" y="5411039"/>
            <a:chExt cx="971518" cy="14469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DC3452-4161-4DC1-BE24-AAE95AB44EE5}"/>
                </a:ext>
              </a:extLst>
            </p:cNvPr>
            <p:cNvSpPr/>
            <p:nvPr userDrawn="1"/>
          </p:nvSpPr>
          <p:spPr>
            <a:xfrm>
              <a:off x="10456503" y="5411039"/>
              <a:ext cx="971518" cy="1446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C78F1CD-7EAD-41FE-974B-005C79C4D3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77513" y="5643834"/>
              <a:ext cx="728662" cy="77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4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705" r:id="rId6"/>
    <p:sldLayoutId id="2147483677" r:id="rId7"/>
    <p:sldLayoutId id="2147483678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10000"/>
        <a:buFont typeface="Georgia" panose="02040502050405020303" pitchFamily="18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1013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529" userDrawn="1">
          <p15:clr>
            <a:srgbClr val="F26B43"/>
          </p15:clr>
        </p15:guide>
        <p15:guide id="9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3" cy="8627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657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D403CD0-842C-4BCD-83D3-BB78B185EE38}" type="datetimeFigureOut">
              <a:rPr lang="sv-SE" smtClean="0"/>
              <a:pPr/>
              <a:t>2023-04-11</a:t>
            </a:fld>
            <a:endParaRPr lang="sv-SE" sz="10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sz="10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75591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sz="1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A296-2E7B-478B-BF02-9E3A47E0653A}"/>
              </a:ext>
            </a:extLst>
          </p:cNvPr>
          <p:cNvGrpSpPr/>
          <p:nvPr userDrawn="1"/>
        </p:nvGrpSpPr>
        <p:grpSpPr>
          <a:xfrm>
            <a:off x="10456503" y="5411039"/>
            <a:ext cx="971518" cy="1446961"/>
            <a:chOff x="10456503" y="5411039"/>
            <a:chExt cx="971518" cy="14469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341FB4-5756-448F-8BA0-376AAC5688E3}"/>
                </a:ext>
              </a:extLst>
            </p:cNvPr>
            <p:cNvSpPr/>
            <p:nvPr userDrawn="1"/>
          </p:nvSpPr>
          <p:spPr>
            <a:xfrm>
              <a:off x="10456503" y="5411039"/>
              <a:ext cx="971518" cy="1446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54DC7B3-A32F-4EC8-90D9-33E15F0D9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77513" y="5643834"/>
              <a:ext cx="728662" cy="77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79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10000"/>
        <a:buFont typeface="Georgia" panose="02040502050405020303" pitchFamily="18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orient="horz" pos="1013" userDrawn="1">
          <p15:clr>
            <a:srgbClr val="F26B43"/>
          </p15:clr>
        </p15:guide>
        <p15:guide id="7" orient="horz" pos="1134" userDrawn="1">
          <p15:clr>
            <a:srgbClr val="F26B43"/>
          </p15:clr>
        </p15:guide>
        <p15:guide id="8" orient="horz" pos="3880" userDrawn="1">
          <p15:clr>
            <a:srgbClr val="F26B43"/>
          </p15:clr>
        </p15:guide>
        <p15:guide id="9" orient="horz" pos="40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3" cy="8627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657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D403CD0-842C-4BCD-83D3-BB78B185EE38}" type="datetimeFigureOut">
              <a:rPr lang="sv-SE" smtClean="0"/>
              <a:pPr/>
              <a:t>2023-04-11</a:t>
            </a:fld>
            <a:endParaRPr lang="sv-SE" sz="10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sz="10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75591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sz="1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41C363-C430-4D8C-8E17-1DBF0D28B139}"/>
              </a:ext>
            </a:extLst>
          </p:cNvPr>
          <p:cNvGrpSpPr/>
          <p:nvPr userDrawn="1"/>
        </p:nvGrpSpPr>
        <p:grpSpPr>
          <a:xfrm>
            <a:off x="10456503" y="5411039"/>
            <a:ext cx="971518" cy="1446961"/>
            <a:chOff x="10456503" y="5411039"/>
            <a:chExt cx="971518" cy="14469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9BC9C8-91E7-4C2D-BD89-1E9C98E1DBAE}"/>
                </a:ext>
              </a:extLst>
            </p:cNvPr>
            <p:cNvSpPr/>
            <p:nvPr userDrawn="1"/>
          </p:nvSpPr>
          <p:spPr>
            <a:xfrm>
              <a:off x="10456503" y="5411039"/>
              <a:ext cx="971518" cy="1446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48F975E-1E5D-469C-B5DB-622B49E63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77513" y="5643834"/>
              <a:ext cx="728662" cy="77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27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Georgia" panose="02040502050405020303" pitchFamily="18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1013" userDrawn="1">
          <p15:clr>
            <a:srgbClr val="F26B43"/>
          </p15:clr>
        </p15:guide>
        <p15:guide id="5" orient="horz" pos="1134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pos="529" userDrawn="1">
          <p15:clr>
            <a:srgbClr val="F26B43"/>
          </p15:clr>
        </p15:guide>
        <p15:guide id="9" pos="71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3" cy="8627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657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D403CD0-842C-4BCD-83D3-BB78B185EE38}" type="datetimeFigureOut">
              <a:rPr lang="sv-SE" smtClean="0"/>
              <a:pPr/>
              <a:t>2023-04-11</a:t>
            </a:fld>
            <a:endParaRPr lang="sv-SE" sz="10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sz="100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755913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sz="1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8909B5-21FC-4BC8-BEC2-780DB3F34E15}"/>
              </a:ext>
            </a:extLst>
          </p:cNvPr>
          <p:cNvGrpSpPr/>
          <p:nvPr userDrawn="1"/>
        </p:nvGrpSpPr>
        <p:grpSpPr>
          <a:xfrm>
            <a:off x="10456503" y="5411039"/>
            <a:ext cx="971518" cy="1446961"/>
            <a:chOff x="10456503" y="5411039"/>
            <a:chExt cx="971518" cy="14469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9DCFF4-9387-422F-9390-0B95F99ED1EE}"/>
                </a:ext>
              </a:extLst>
            </p:cNvPr>
            <p:cNvSpPr/>
            <p:nvPr userDrawn="1"/>
          </p:nvSpPr>
          <p:spPr>
            <a:xfrm>
              <a:off x="10456503" y="5411039"/>
              <a:ext cx="971518" cy="1446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D367394-40CB-4768-ABEF-0CD5DF0CB4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77513" y="5643834"/>
              <a:ext cx="728662" cy="77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6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110000"/>
        <a:buFont typeface="Georgia" panose="02040502050405020303" pitchFamily="18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1013">
          <p15:clr>
            <a:srgbClr val="F26B43"/>
          </p15:clr>
        </p15:guide>
        <p15:guide id="7" orient="horz" pos="1134">
          <p15:clr>
            <a:srgbClr val="F26B43"/>
          </p15:clr>
        </p15:guide>
        <p15:guide id="8" orient="horz" pos="3880">
          <p15:clr>
            <a:srgbClr val="F26B43"/>
          </p15:clr>
        </p15:guide>
        <p15:guide id="9" orient="horz" pos="40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.Rundqvist@kb.s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la.org/ifla-unesco-multicultural-library-manifesto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B4AD27A-FB3B-4C0E-879A-AFB01A16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601"/>
            <a:ext cx="10514014" cy="2356795"/>
          </a:xfrm>
        </p:spPr>
        <p:txBody>
          <a:bodyPr/>
          <a:lstStyle/>
          <a:p>
            <a:r>
              <a:rPr lang="en-GB" dirty="0"/>
              <a:t>NAPLE WG Library services for, with and by persons identifying as bearer of a Regional or Minority Language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34" y="3236713"/>
            <a:ext cx="4513634" cy="33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2022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 meetings, May and October:</a:t>
            </a:r>
          </a:p>
          <a:p>
            <a:r>
              <a:rPr lang="en-GB" dirty="0" smtClean="0"/>
              <a:t>Presentations of work in Sweden,</a:t>
            </a:r>
          </a:p>
          <a:p>
            <a:r>
              <a:rPr lang="en-GB" dirty="0" smtClean="0"/>
              <a:t>Discussions, </a:t>
            </a:r>
          </a:p>
          <a:p>
            <a:r>
              <a:rPr lang="en-GB" dirty="0" smtClean="0"/>
              <a:t>Main focus: Raise awareness </a:t>
            </a:r>
          </a:p>
          <a:p>
            <a:endParaRPr lang="sv-SE" dirty="0"/>
          </a:p>
        </p:txBody>
      </p:sp>
      <p:pic>
        <p:nvPicPr>
          <p:cNvPr id="2052" name="Picture 4" descr="En surfplatta och en mobiltelefon mot blå bakgrund. På skärmarna syns böcker på meänkieli.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r="141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Why</a:t>
            </a:r>
            <a:r>
              <a:rPr lang="sv-SE" dirty="0" smtClean="0"/>
              <a:t> WG?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5669603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Charter from the Council of Europe </a:t>
            </a:r>
          </a:p>
          <a:p>
            <a:pPr lvl="1"/>
            <a:r>
              <a:rPr lang="en-US" dirty="0"/>
              <a:t>article 12: cultural activities and facilities mentions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especially libraries </a:t>
            </a:r>
            <a:r>
              <a:rPr lang="en-US" dirty="0"/>
              <a:t>and video libraries, and states that they play an important role in this field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 declaration of Human Rights </a:t>
            </a:r>
          </a:p>
          <a:p>
            <a:pPr lvl="1"/>
            <a:r>
              <a:rPr lang="en-US" dirty="0"/>
              <a:t>article 2</a:t>
            </a:r>
          </a:p>
          <a:p>
            <a:r>
              <a:rPr lang="en-US" dirty="0"/>
              <a:t>Convention on the Rights of the Child </a:t>
            </a:r>
          </a:p>
          <a:p>
            <a:pPr lvl="1"/>
            <a:r>
              <a:rPr lang="en-US" dirty="0"/>
              <a:t>article 17.d and 30 </a:t>
            </a:r>
          </a:p>
          <a:p>
            <a:r>
              <a:rPr lang="en-US" dirty="0" smtClean="0"/>
              <a:t>Agenda </a:t>
            </a:r>
            <a:r>
              <a:rPr lang="en-US" dirty="0"/>
              <a:t>2030</a:t>
            </a:r>
          </a:p>
          <a:p>
            <a:pPr lvl="1"/>
            <a:r>
              <a:rPr lang="en-US" dirty="0"/>
              <a:t>“leave no one behind”</a:t>
            </a:r>
            <a:br>
              <a:rPr lang="en-US" dirty="0"/>
            </a:br>
            <a:r>
              <a:rPr lang="en-US" dirty="0"/>
              <a:t>10.2, 10.3, 11.4, 12 B, </a:t>
            </a:r>
            <a:r>
              <a:rPr lang="en-US" dirty="0" smtClean="0"/>
              <a:t>16</a:t>
            </a:r>
          </a:p>
          <a:p>
            <a:r>
              <a:rPr lang="en-US" dirty="0"/>
              <a:t>UNHCR </a:t>
            </a:r>
          </a:p>
          <a:p>
            <a:pPr marL="457200" lvl="1" indent="0">
              <a:buNone/>
            </a:pPr>
            <a:r>
              <a:rPr lang="en-US" dirty="0"/>
              <a:t>– Safeguarding individuals 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962274" y="736601"/>
            <a:ext cx="5101389" cy="4493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On a global scale,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one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language disappears forever every two weeks.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Before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end of this century some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3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000 languages will disappear unless the global community makes an effort to preserve as many as possible. 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2023-2024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Increase participation within NAPLE</a:t>
            </a:r>
          </a:p>
          <a:p>
            <a:r>
              <a:rPr lang="en-GB" dirty="0" smtClean="0"/>
              <a:t>Raise awareness in the European library sector</a:t>
            </a:r>
          </a:p>
          <a:p>
            <a:pPr lvl="1"/>
            <a:r>
              <a:rPr lang="en-GB" dirty="0" smtClean="0"/>
              <a:t>Webinars</a:t>
            </a:r>
          </a:p>
          <a:p>
            <a:pPr lvl="1"/>
            <a:r>
              <a:rPr lang="en-GB" dirty="0" smtClean="0"/>
              <a:t>Blog postings</a:t>
            </a:r>
          </a:p>
          <a:p>
            <a:pPr lvl="1"/>
            <a:r>
              <a:rPr lang="en-GB" dirty="0" smtClean="0"/>
              <a:t>Share examples </a:t>
            </a:r>
          </a:p>
          <a:p>
            <a:r>
              <a:rPr lang="en-GB" dirty="0" smtClean="0"/>
              <a:t>Advocacy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600823" y="736600"/>
            <a:ext cx="5101389" cy="44931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Cultural and linguistic diversity are fundamental assets of the EU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are to be respected, promoted and enhanced, including through mobility and the circulation of works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/>
              <a:t>The EU Work Plan for </a:t>
            </a:r>
            <a:r>
              <a:rPr lang="en-US" dirty="0" smtClean="0"/>
              <a:t>culture, </a:t>
            </a:r>
            <a:br>
              <a:rPr lang="en-US" dirty="0" smtClean="0"/>
            </a:br>
            <a:r>
              <a:rPr lang="en-US" dirty="0" smtClean="0"/>
              <a:t>guiding principles)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name of WG</a:t>
            </a:r>
            <a:endParaRPr lang="en-GB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Language with official status of a national language, but in need of special considerations to keep the language alive</a:t>
            </a:r>
          </a:p>
          <a:p>
            <a:pPr marL="457200" lvl="1" indent="0">
              <a:buNone/>
            </a:pPr>
            <a:r>
              <a:rPr lang="en-GB" dirty="0" smtClean="0"/>
              <a:t>Estonian, dialects </a:t>
            </a:r>
            <a:br>
              <a:rPr lang="en-GB" dirty="0" smtClean="0"/>
            </a:br>
            <a:r>
              <a:rPr lang="en-GB" dirty="0" smtClean="0"/>
              <a:t>Greenlandic (Denmark)</a:t>
            </a:r>
            <a:br>
              <a:rPr lang="en-GB" dirty="0" smtClean="0"/>
            </a:br>
            <a:r>
              <a:rPr lang="en-GB" dirty="0" smtClean="0"/>
              <a:t>Scottish Gaelic  </a:t>
            </a:r>
          </a:p>
          <a:p>
            <a:r>
              <a:rPr lang="en-GB" dirty="0" smtClean="0"/>
              <a:t>(Small) languages without official status</a:t>
            </a:r>
          </a:p>
          <a:p>
            <a:pPr marL="457200" lvl="1" indent="0">
              <a:buNone/>
            </a:pPr>
            <a:r>
              <a:rPr lang="en-GB" dirty="0" smtClean="0"/>
              <a:t>Travellers / Sinti / Roma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Change name to be </a:t>
            </a:r>
            <a:r>
              <a:rPr lang="en-GB" dirty="0" smtClean="0"/>
              <a:t>even more </a:t>
            </a:r>
            <a:r>
              <a:rPr lang="en-GB" dirty="0"/>
              <a:t>inclusive?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0" name="Picture 6" descr="What is Gaelic? - Gaelic.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78" y="793108"/>
            <a:ext cx="4328166" cy="43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Participation </a:t>
            </a:r>
          </a:p>
          <a:p>
            <a:r>
              <a:rPr lang="en-GB" dirty="0" smtClean="0"/>
              <a:t>Changing the name of WG?</a:t>
            </a:r>
          </a:p>
          <a:p>
            <a:r>
              <a:rPr lang="en-GB" dirty="0" smtClean="0"/>
              <a:t>A NAPLE statement?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Elisabet.Rundqvist@kb.se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22C69-EAE4-4362-A1AC-5F16C873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Charter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1D679D-AECE-4296-BC63-86670D01D6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806574"/>
            <a:ext cx="10008139" cy="4351338"/>
          </a:xfrm>
        </p:spPr>
        <p:txBody>
          <a:bodyPr/>
          <a:lstStyle/>
          <a:p>
            <a:r>
              <a:rPr lang="en-US" dirty="0"/>
              <a:t>Regional and minority languages are part of Europe's cultural and intangible heritage.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Council of </a:t>
            </a:r>
            <a:r>
              <a:rPr lang="en-US" dirty="0" smtClean="0"/>
              <a:t>Europe adopted </a:t>
            </a:r>
            <a:r>
              <a:rPr lang="en-US" dirty="0"/>
              <a:t>the European Charter for Regional or Minority Languages in </a:t>
            </a:r>
            <a:r>
              <a:rPr lang="en-US" dirty="0" smtClean="0"/>
              <a:t>1992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Are aware </a:t>
            </a:r>
            <a:r>
              <a:rPr lang="en-US" dirty="0"/>
              <a:t>that their protection and promotion contribute to the construction of a Europe based on respect for human rights, democracy and the rule of </a:t>
            </a:r>
            <a:r>
              <a:rPr lang="en-US" dirty="0" smtClean="0"/>
              <a:t>law.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dirty="0" smtClean="0"/>
              <a:t>bliges </a:t>
            </a:r>
            <a:r>
              <a:rPr lang="en-US" dirty="0"/>
              <a:t>the 25 States Parties that have ratified it to </a:t>
            </a:r>
            <a:r>
              <a:rPr lang="en-US" b="1" dirty="0"/>
              <a:t>actively promote the use of these languages </a:t>
            </a:r>
            <a:r>
              <a:rPr lang="en-US" dirty="0"/>
              <a:t>in education, justice, administration, media, culture, economic and social life and cross-border cooperation.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IFLA/UNESCO </a:t>
            </a:r>
            <a:r>
              <a:rPr lang="en-US" u="sng" dirty="0">
                <a:hlinkClick r:id="rId2"/>
              </a:rPr>
              <a:t>Multicultural Library Manifesto</a:t>
            </a:r>
            <a:r>
              <a:rPr lang="en-US" dirty="0" smtClean="0"/>
              <a:t>: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fontAlgn="base"/>
            <a:r>
              <a:rPr lang="en-US" dirty="0"/>
              <a:t>S</a:t>
            </a:r>
            <a:r>
              <a:rPr lang="en-US" dirty="0" smtClean="0"/>
              <a:t>erve </a:t>
            </a:r>
            <a:r>
              <a:rPr lang="en-US" dirty="0"/>
              <a:t>all members of the community without discrimination based on cultural and linguistic heritage;</a:t>
            </a:r>
          </a:p>
          <a:p>
            <a:pPr fontAlgn="base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information in appropriate languages and scripts;</a:t>
            </a:r>
          </a:p>
          <a:p>
            <a:pPr fontAlgn="base"/>
            <a:r>
              <a:rPr lang="en-US" dirty="0"/>
              <a:t>G</a:t>
            </a:r>
            <a:r>
              <a:rPr lang="en-US" dirty="0" smtClean="0"/>
              <a:t>ive </a:t>
            </a:r>
            <a:r>
              <a:rPr lang="en-US" dirty="0"/>
              <a:t>access to a broad range of materials and services reflecting all communities and needs;</a:t>
            </a:r>
          </a:p>
          <a:p>
            <a:pPr fontAlgn="base"/>
            <a:r>
              <a:rPr lang="en-US" dirty="0"/>
              <a:t>E</a:t>
            </a:r>
            <a:r>
              <a:rPr lang="en-US" dirty="0" smtClean="0"/>
              <a:t>mploy </a:t>
            </a:r>
            <a:r>
              <a:rPr lang="en-US" dirty="0"/>
              <a:t>staff to reflect the diversity of the community, who are trained to work with and serve diverse communities.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44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199" y="736601"/>
            <a:ext cx="6332622" cy="862721"/>
          </a:xfrm>
        </p:spPr>
        <p:txBody>
          <a:bodyPr/>
          <a:lstStyle/>
          <a:p>
            <a:r>
              <a:rPr lang="sv-SE" dirty="0"/>
              <a:t>#Europe4Libraries2019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smtClean="0"/>
              <a:t>Guarantees that everyone, at any time in their lives, is able to learn, read, and develop through libraries. </a:t>
            </a:r>
          </a:p>
          <a:p>
            <a:r>
              <a:rPr lang="en-GB" dirty="0" smtClean="0"/>
              <a:t>Equity across Europe is key. </a:t>
            </a:r>
          </a:p>
          <a:p>
            <a:pPr lvl="1"/>
            <a:r>
              <a:rPr lang="en-GB" dirty="0" smtClean="0"/>
              <a:t>To achieve this, it should help realise the potential of libraries to ensure that everyone has access to initiatives and projects that promote reading, literacy and learning for all. </a:t>
            </a:r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687" y="664410"/>
            <a:ext cx="3620265" cy="46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gliga Biblioteket Mörkblå">
  <a:themeElements>
    <a:clrScheme name="Kungliga biblioteket Mörk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174D8FD6-30D8-4D98-94EA-3F0A1FD1A16C}" vid="{91370EF8-A282-4BB2-9228-02FDEBF74D4D}"/>
    </a:ext>
  </a:extLst>
</a:theme>
</file>

<file path=ppt/theme/theme2.xml><?xml version="1.0" encoding="utf-8"?>
<a:theme xmlns:a="http://schemas.openxmlformats.org/drawingml/2006/main" name="Kungliga Biblioteket Violett">
  <a:themeElements>
    <a:clrScheme name="Kungliga biblioteket Violet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6007E"/>
      </a:accent1>
      <a:accent2>
        <a:srgbClr val="701060"/>
      </a:accent2>
      <a:accent3>
        <a:srgbClr val="FADCEB"/>
      </a:accent3>
      <a:accent4>
        <a:srgbClr val="935488"/>
      </a:accent4>
      <a:accent5>
        <a:srgbClr val="F087B6"/>
      </a:accent5>
      <a:accent6>
        <a:srgbClr val="DACADD"/>
      </a:accent6>
      <a:hlink>
        <a:srgbClr val="14822C"/>
      </a:hlink>
      <a:folHlink>
        <a:srgbClr val="DFE482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174D8FD6-30D8-4D98-94EA-3F0A1FD1A16C}" vid="{3EAAD72F-A05F-4852-8CFE-F014AD541B10}"/>
    </a:ext>
  </a:extLst>
</a:theme>
</file>

<file path=ppt/theme/theme3.xml><?xml version="1.0" encoding="utf-8"?>
<a:theme xmlns:a="http://schemas.openxmlformats.org/drawingml/2006/main" name="Kungliga Biblioteket Cayenne">
  <a:themeElements>
    <a:clrScheme name="Kungliga biblioteket Cayen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7A600"/>
      </a:accent1>
      <a:accent2>
        <a:srgbClr val="C4390A"/>
      </a:accent2>
      <a:accent3>
        <a:srgbClr val="FCCB78"/>
      </a:accent3>
      <a:accent4>
        <a:srgbClr val="ECBA9F"/>
      </a:accent4>
      <a:accent5>
        <a:srgbClr val="FEEED5"/>
      </a:accent5>
      <a:accent6>
        <a:srgbClr val="D67547"/>
      </a:accent6>
      <a:hlink>
        <a:srgbClr val="FCCB78"/>
      </a:hlink>
      <a:folHlink>
        <a:srgbClr val="D67547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174D8FD6-30D8-4D98-94EA-3F0A1FD1A16C}" vid="{33AF906E-4AB2-4674-9AE7-A844315BFFDC}"/>
    </a:ext>
  </a:extLst>
</a:theme>
</file>

<file path=ppt/theme/theme4.xml><?xml version="1.0" encoding="utf-8"?>
<a:theme xmlns:a="http://schemas.openxmlformats.org/drawingml/2006/main" name="Kungliga Biblioteket Gräsgrön">
  <a:themeElements>
    <a:clrScheme name="Kungliga biblioteket Gräsgrö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8D400"/>
      </a:accent1>
      <a:accent2>
        <a:srgbClr val="14822C"/>
      </a:accent2>
      <a:accent3>
        <a:srgbClr val="F4F6DA"/>
      </a:accent3>
      <a:accent4>
        <a:srgbClr val="6BA25D"/>
      </a:accent4>
      <a:accent5>
        <a:srgbClr val="DFE482"/>
      </a:accent5>
      <a:accent6>
        <a:srgbClr val="D6E4D0"/>
      </a:accent6>
      <a:hlink>
        <a:srgbClr val="14822C"/>
      </a:hlink>
      <a:folHlink>
        <a:srgbClr val="DFE482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174D8FD6-30D8-4D98-94EA-3F0A1FD1A16C}" vid="{8A3C885F-099C-4126-A492-ABFE596B5117}"/>
    </a:ext>
  </a:extLst>
</a:theme>
</file>

<file path=ppt/theme/theme5.xml><?xml version="1.0" encoding="utf-8"?>
<a:theme xmlns:a="http://schemas.openxmlformats.org/drawingml/2006/main" name="Office-tema">
  <a:themeElements>
    <a:clrScheme name="Kungliga Biblioteket 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3C6F9C"/>
      </a:accent2>
      <a:accent3>
        <a:srgbClr val="D4EDFC"/>
      </a:accent3>
      <a:accent4>
        <a:srgbClr val="004577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Kungliga Biblioteket 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3C6F9C"/>
      </a:accent2>
      <a:accent3>
        <a:srgbClr val="D4EDFC"/>
      </a:accent3>
      <a:accent4>
        <a:srgbClr val="004577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Kungliga Biblioteket 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17798c2e-8ec6-411a-92bf-42cada8c536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</TotalTime>
  <Words>511</Words>
  <Application>Microsoft Office PowerPoint</Application>
  <PresentationFormat>Bredbild</PresentationFormat>
  <Paragraphs>65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Georgia</vt:lpstr>
      <vt:lpstr>Kungliga Biblioteket Mörkblå</vt:lpstr>
      <vt:lpstr>Kungliga Biblioteket Violett</vt:lpstr>
      <vt:lpstr>Kungliga Biblioteket Cayenne</vt:lpstr>
      <vt:lpstr>Kungliga Biblioteket Gräsgrön</vt:lpstr>
      <vt:lpstr>NAPLE WG Library services for, with and by persons identifying as bearer of a Regional or Minority Language </vt:lpstr>
      <vt:lpstr>2022</vt:lpstr>
      <vt:lpstr>Why WG?</vt:lpstr>
      <vt:lpstr>2023-2024</vt:lpstr>
      <vt:lpstr>The name of WG</vt:lpstr>
      <vt:lpstr>Discussion</vt:lpstr>
      <vt:lpstr>The Charter</vt:lpstr>
      <vt:lpstr>IFLA/UNESCO Multicultural Library Manifesto:</vt:lpstr>
      <vt:lpstr>#Europe4Libraries2019</vt:lpstr>
    </vt:vector>
  </TitlesOfParts>
  <Company>Kungliga 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Rundqvist</dc:creator>
  <cp:lastModifiedBy>Elisabet Rundqvist</cp:lastModifiedBy>
  <cp:revision>17</cp:revision>
  <dcterms:created xsi:type="dcterms:W3CDTF">2023-04-11T10:01:06Z</dcterms:created>
  <dcterms:modified xsi:type="dcterms:W3CDTF">2023-04-11T13:31:49Z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