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  <p:sldMasterId id="2147483658" r:id="rId5"/>
    <p:sldMasterId id="2147483661" r:id="rId6"/>
    <p:sldMasterId id="2147483696" r:id="rId7"/>
  </p:sldMasterIdLst>
  <p:notesMasterIdLst>
    <p:notesMasterId r:id="rId17"/>
  </p:notesMasterIdLst>
  <p:handoutMasterIdLst>
    <p:handoutMasterId r:id="rId18"/>
  </p:handoutMasterIdLst>
  <p:sldIdLst>
    <p:sldId id="258" r:id="rId8"/>
    <p:sldId id="260" r:id="rId9"/>
    <p:sldId id="262" r:id="rId10"/>
    <p:sldId id="266" r:id="rId11"/>
    <p:sldId id="261" r:id="rId12"/>
    <p:sldId id="264" r:id="rId13"/>
    <p:sldId id="259" r:id="rId14"/>
    <p:sldId id="263" r:id="rId15"/>
    <p:sldId id="265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6E6E6ECD-356C-4D49-9D22-22C3E7AF66C1}">
          <p14:sldIdLst>
            <p14:sldId id="258"/>
            <p14:sldId id="260"/>
            <p14:sldId id="262"/>
            <p14:sldId id="266"/>
            <p14:sldId id="261"/>
            <p14:sldId id="264"/>
            <p14:sldId id="259"/>
            <p14:sldId id="263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AD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8E2D0A-40BC-46F0-A3B2-9EBAD6CBA134}" v="88" dt="2020-03-16T10:32:41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75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774B5E0-979B-4778-AA91-DFB9981240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8F3A75-7BAB-4739-9B4A-44D995F283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E098B-779E-4239-A805-32D7EA5B50ED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58F2DDE-55C4-46B4-8142-AC0EF1EFA8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6F37CFD-A379-4AA4-A3A0-F5D30A309B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B9A0D-3E2B-43A5-ACF1-3F8FFA116C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2991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F48B8-B094-4598-B4A2-7DB117F5FE5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9BF81-6DC6-4834-9A9B-42830F0DB6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34A3B35-07B7-4FF7-91C9-8DDD54866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4" cy="862721"/>
          </a:xfrm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FBE8598E-E0DE-4F24-92C3-C8BE3F5956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3475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7F9BDE-0F6D-4DCA-A0FC-0203C33B0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4" cy="862721"/>
          </a:xfrm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FEDAAAA-A0D1-4186-BCA6-236E1DBCE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365724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2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2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lnSpc>
                <a:spcPct val="100000"/>
              </a:lnSpc>
              <a:spcBef>
                <a:spcPct val="0"/>
              </a:spcBef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För att byta bakgrundsbild, högerklicka på bilden. Välj Formatera bild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935942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D733A9C-1085-499A-8975-9189B34C1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22054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endParaRPr lang="sv-SE" dirty="0"/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BD5ACCD-99E0-48AB-AF9F-9E8671DB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52078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78E47D6-968F-4B1D-8AB2-A302F974D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248223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354199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84E5719-C606-48AD-9AB0-28FCDCF79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96685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CA6080E3-A8C3-4FE7-A111-005540FB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130067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9A0D8C8-C13E-4784-B9EF-811A10CA6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459410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7F9BDE-0F6D-4DCA-A0FC-0203C33B0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4" cy="862721"/>
          </a:xfrm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FEDAAAA-A0D1-4186-BCA6-236E1DBCE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332561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2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2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spcBef>
                <a:spcPct val="0"/>
              </a:spcBef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För att byta bakgrundsbild, högerklicka på bilden. Välj Formatera bild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778632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2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2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lnSpc>
                <a:spcPct val="100000"/>
              </a:lnSpc>
              <a:spcBef>
                <a:spcPct val="0"/>
              </a:spcBef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</a:pPr>
            <a:r>
              <a:rPr lang="sv-SE" sz="1400" dirty="0">
                <a:solidFill>
                  <a:schemeClr val="bg1"/>
                </a:solidFill>
              </a:rPr>
              <a:t>För att byta bakgrundsbild, högerklicka på bilden. Välj Formatera bild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4091562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F70D9EBA-C909-43A2-BA63-EAE60AE46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696637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endParaRPr lang="sv-SE" dirty="0"/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A8C8C14-67C1-44CB-966A-0B15D8B17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392742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14055580-4184-4985-BC6F-EC354D1B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918694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939933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547336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20565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25564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7F9BDE-0F6D-4DCA-A0FC-0203C33B0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4" cy="862721"/>
          </a:xfrm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FEDAAAA-A0D1-4186-BCA6-236E1DBCE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424061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2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2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lnSpc>
                <a:spcPct val="100000"/>
              </a:lnSpc>
              <a:spcBef>
                <a:spcPct val="0"/>
              </a:spcBef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För att byta bakgrundsbild, högerklicka på bilden. Välj Formatera bild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313530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79807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420B6E8-01E2-45FD-A9D2-1AAF2DF07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922716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endParaRPr lang="sv-SE" dirty="0"/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B70BF09-8691-4C6F-BFAC-C64D92807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5811908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20273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348766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975415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921255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173094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762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759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149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977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265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868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6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sv-SE" smtClean="0"/>
              <a:pPr/>
              <a:t>2023-04-11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DCF239-2BAD-4F37-B5D6-6897950AFFDC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7DC3452-4161-4DC1-BE24-AAE95AB44EE5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3C78F1CD-7EAD-41FE-974B-005C79C4D3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349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705" r:id="rId6"/>
    <p:sldLayoutId id="2147483677" r:id="rId7"/>
    <p:sldLayoutId id="2147483678" r:id="rId8"/>
    <p:sldLayoutId id="214748369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1013" userDrawn="1">
          <p15:clr>
            <a:srgbClr val="F26B43"/>
          </p15:clr>
        </p15:guide>
        <p15:guide id="5" orient="horz" pos="1139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97" userDrawn="1">
          <p15:clr>
            <a:srgbClr val="F26B43"/>
          </p15:clr>
        </p15:guide>
        <p15:guide id="8" pos="529" userDrawn="1">
          <p15:clr>
            <a:srgbClr val="F26B43"/>
          </p15:clr>
        </p15:guide>
        <p15:guide id="9" pos="71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6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sv-SE" smtClean="0"/>
              <a:pPr/>
              <a:t>2023-04-11</a:t>
            </a:fld>
            <a:endParaRPr lang="sv-SE" sz="100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sv-SE" sz="100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sz="10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F8A296-2E7B-478B-BF02-9E3A47E0653A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341FB4-5756-448F-8BA0-376AAC5688E3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54DC7B3-A32F-4EC8-90D9-33E15F0D9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779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459" userDrawn="1">
          <p15:clr>
            <a:srgbClr val="F26B43"/>
          </p15:clr>
        </p15:guide>
        <p15:guide id="6" orient="horz" pos="1013" userDrawn="1">
          <p15:clr>
            <a:srgbClr val="F26B43"/>
          </p15:clr>
        </p15:guide>
        <p15:guide id="7" orient="horz" pos="1134" userDrawn="1">
          <p15:clr>
            <a:srgbClr val="F26B43"/>
          </p15:clr>
        </p15:guide>
        <p15:guide id="8" orient="horz" pos="3880" userDrawn="1">
          <p15:clr>
            <a:srgbClr val="F26B43"/>
          </p15:clr>
        </p15:guide>
        <p15:guide id="9" orient="horz" pos="400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6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sv-SE" smtClean="0"/>
              <a:pPr/>
              <a:t>2023-04-11</a:t>
            </a:fld>
            <a:endParaRPr lang="sv-SE" sz="100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sv-SE" sz="100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sz="10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41C363-C430-4D8C-8E17-1DBF0D28B139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9BC9C8-91E7-4C2D-BD89-1E9C98E1DBAE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48F975E-1E5D-469C-B5DB-622B49E631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327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1013" userDrawn="1">
          <p15:clr>
            <a:srgbClr val="F26B43"/>
          </p15:clr>
        </p15:guide>
        <p15:guide id="5" orient="horz" pos="1134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97" userDrawn="1">
          <p15:clr>
            <a:srgbClr val="F26B43"/>
          </p15:clr>
        </p15:guide>
        <p15:guide id="8" pos="529" userDrawn="1">
          <p15:clr>
            <a:srgbClr val="F26B43"/>
          </p15:clr>
        </p15:guide>
        <p15:guide id="9" pos="715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6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sv-SE" smtClean="0"/>
              <a:pPr/>
              <a:t>2023-04-11</a:t>
            </a:fld>
            <a:endParaRPr lang="sv-SE" sz="100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sv-SE" sz="100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sz="10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8909B5-21FC-4BC8-BEC2-780DB3F34E15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A9DCFF4-9387-422F-9390-0B95F99ED1EE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D367394-40CB-4768-ABEF-0CD5DF0CB4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068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151">
          <p15:clr>
            <a:srgbClr val="F26B43"/>
          </p15:clr>
        </p15:guide>
        <p15:guide id="4" pos="529">
          <p15:clr>
            <a:srgbClr val="F26B43"/>
          </p15:clr>
        </p15:guide>
        <p15:guide id="5" orient="horz" pos="459">
          <p15:clr>
            <a:srgbClr val="F26B43"/>
          </p15:clr>
        </p15:guide>
        <p15:guide id="6" orient="horz" pos="1013">
          <p15:clr>
            <a:srgbClr val="F26B43"/>
          </p15:clr>
        </p15:guide>
        <p15:guide id="7" orient="horz" pos="1134">
          <p15:clr>
            <a:srgbClr val="F26B43"/>
          </p15:clr>
        </p15:guide>
        <p15:guide id="8" orient="horz" pos="3880">
          <p15:clr>
            <a:srgbClr val="F26B43"/>
          </p15:clr>
        </p15:guide>
        <p15:guide id="9" orient="horz" pos="40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Elisabet.Rundqvist@kb.se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fla.org/ifla-unesco-multicultural-library-manifesto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B4AD27A-FB3B-4C0E-879A-AFB01A167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4" cy="2356795"/>
          </a:xfrm>
        </p:spPr>
        <p:txBody>
          <a:bodyPr/>
          <a:lstStyle/>
          <a:p>
            <a:r>
              <a:rPr lang="en-GB" dirty="0"/>
              <a:t>NAPLE WG Library services for, with and by persons identifying as bearer of a Regional or Minority Language 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234" y="3236713"/>
            <a:ext cx="4513634" cy="331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2022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2 meetings, May and October:</a:t>
            </a:r>
          </a:p>
          <a:p>
            <a:r>
              <a:rPr lang="en-GB" dirty="0" smtClean="0"/>
              <a:t>Presentations of work in Sweden,</a:t>
            </a:r>
          </a:p>
          <a:p>
            <a:r>
              <a:rPr lang="en-GB" dirty="0" smtClean="0"/>
              <a:t>Discussions, </a:t>
            </a:r>
          </a:p>
          <a:p>
            <a:r>
              <a:rPr lang="en-GB" dirty="0" smtClean="0"/>
              <a:t>Main focus: Raise awareness </a:t>
            </a:r>
          </a:p>
          <a:p>
            <a:endParaRPr lang="sv-SE" dirty="0"/>
          </a:p>
        </p:txBody>
      </p:sp>
      <p:pic>
        <p:nvPicPr>
          <p:cNvPr id="2052" name="Picture 4" descr="En surfplatta och en mobiltelefon mot blå bakgrund. På skärmarna syns böcker på meänkieli.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6" r="1413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87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Why</a:t>
            </a:r>
            <a:r>
              <a:rPr lang="sv-SE" dirty="0" smtClean="0"/>
              <a:t> WG?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5669603" cy="4351338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The Charter from the Council of Europe </a:t>
            </a:r>
          </a:p>
          <a:p>
            <a:pPr lvl="1"/>
            <a:r>
              <a:rPr lang="en-US" dirty="0"/>
              <a:t>article 12: cultural activities and facilities mentions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especially libraries </a:t>
            </a:r>
            <a:r>
              <a:rPr lang="en-US" dirty="0"/>
              <a:t>and video libraries, and states that they play an important role in this field</a:t>
            </a:r>
            <a:r>
              <a:rPr lang="en-US" dirty="0" smtClean="0"/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UN declaration of Human Rights </a:t>
            </a:r>
          </a:p>
          <a:p>
            <a:pPr lvl="1"/>
            <a:r>
              <a:rPr lang="en-US" dirty="0"/>
              <a:t>article 2</a:t>
            </a:r>
          </a:p>
          <a:p>
            <a:r>
              <a:rPr lang="en-US" dirty="0"/>
              <a:t>Convention on the Rights of the Child </a:t>
            </a:r>
          </a:p>
          <a:p>
            <a:pPr lvl="1"/>
            <a:r>
              <a:rPr lang="en-US" dirty="0"/>
              <a:t>article 17.d and 30 </a:t>
            </a:r>
          </a:p>
          <a:p>
            <a:r>
              <a:rPr lang="en-US" dirty="0" smtClean="0"/>
              <a:t>Agenda </a:t>
            </a:r>
            <a:r>
              <a:rPr lang="en-US" dirty="0"/>
              <a:t>2030</a:t>
            </a:r>
          </a:p>
          <a:p>
            <a:pPr lvl="1"/>
            <a:r>
              <a:rPr lang="en-US" dirty="0"/>
              <a:t>“leave no one behind”</a:t>
            </a:r>
            <a:br>
              <a:rPr lang="en-US" dirty="0"/>
            </a:br>
            <a:r>
              <a:rPr lang="en-US" dirty="0"/>
              <a:t>10.2, 10.3, 11.4, 12 B, </a:t>
            </a:r>
            <a:r>
              <a:rPr lang="en-US" dirty="0" smtClean="0"/>
              <a:t>16</a:t>
            </a:r>
          </a:p>
          <a:p>
            <a:r>
              <a:rPr lang="en-US" dirty="0"/>
              <a:t>UNHCR </a:t>
            </a:r>
          </a:p>
          <a:p>
            <a:pPr marL="457200" lvl="1" indent="0">
              <a:buNone/>
            </a:pPr>
            <a:r>
              <a:rPr lang="en-US" dirty="0"/>
              <a:t>– Safeguarding individuals </a:t>
            </a:r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6" name="Rektangel 5"/>
          <p:cNvSpPr/>
          <p:nvPr/>
        </p:nvSpPr>
        <p:spPr>
          <a:xfrm>
            <a:off x="6962274" y="736601"/>
            <a:ext cx="5101389" cy="44931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On a global scale, </a:t>
            </a:r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one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language disappears forever every two weeks. </a:t>
            </a:r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Before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the end of this century some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3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000 languages will disappear unless the global community makes an effort to preserve as many as possible. </a:t>
            </a:r>
            <a:endParaRPr lang="sv-S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08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2023-2024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Increase participation within NAPLE</a:t>
            </a:r>
          </a:p>
          <a:p>
            <a:r>
              <a:rPr lang="en-GB" dirty="0" smtClean="0"/>
              <a:t>Raise awareness in the European library sector</a:t>
            </a:r>
          </a:p>
          <a:p>
            <a:pPr lvl="1"/>
            <a:r>
              <a:rPr lang="en-GB" dirty="0" smtClean="0"/>
              <a:t>Webinars</a:t>
            </a:r>
          </a:p>
          <a:p>
            <a:pPr lvl="1"/>
            <a:r>
              <a:rPr lang="en-GB" dirty="0" smtClean="0"/>
              <a:t>Blog postings</a:t>
            </a:r>
          </a:p>
          <a:p>
            <a:pPr lvl="1"/>
            <a:r>
              <a:rPr lang="en-GB" dirty="0" smtClean="0"/>
              <a:t>Share examples </a:t>
            </a:r>
          </a:p>
          <a:p>
            <a:r>
              <a:rPr lang="en-GB" dirty="0" smtClean="0"/>
              <a:t>Advocacy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6600823" y="736600"/>
            <a:ext cx="5101389" cy="44931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Cultural and linguistic diversity are fundamental assets of the EU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and </a:t>
            </a:r>
            <a:r>
              <a:rPr lang="en-US" sz="2400" dirty="0"/>
              <a:t>are to be respected, promoted and enhanced, including through mobility and the circulation of works</a:t>
            </a:r>
            <a:r>
              <a:rPr lang="en-US" sz="2400" dirty="0" smtClean="0"/>
              <a:t>.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/>
              <a:t>The EU Work Plan for </a:t>
            </a:r>
            <a:r>
              <a:rPr lang="en-US" dirty="0" smtClean="0"/>
              <a:t>culture, </a:t>
            </a:r>
            <a:br>
              <a:rPr lang="en-US" dirty="0" smtClean="0"/>
            </a:br>
            <a:r>
              <a:rPr lang="en-US" dirty="0" smtClean="0"/>
              <a:t>guiding principles)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36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name of WG</a:t>
            </a:r>
            <a:endParaRPr lang="en-GB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Language with official status of a national language, but in need of special considerations to keep the language alive</a:t>
            </a:r>
          </a:p>
          <a:p>
            <a:pPr marL="457200" lvl="1" indent="0">
              <a:buNone/>
            </a:pPr>
            <a:r>
              <a:rPr lang="en-GB" dirty="0" smtClean="0"/>
              <a:t>Estonian, dialects </a:t>
            </a:r>
            <a:br>
              <a:rPr lang="en-GB" dirty="0" smtClean="0"/>
            </a:br>
            <a:r>
              <a:rPr lang="en-GB" dirty="0" smtClean="0"/>
              <a:t>Greenlandic (Denmark)</a:t>
            </a:r>
            <a:br>
              <a:rPr lang="en-GB" dirty="0" smtClean="0"/>
            </a:br>
            <a:r>
              <a:rPr lang="en-GB" dirty="0" smtClean="0"/>
              <a:t>Scottish Gaelic  </a:t>
            </a:r>
          </a:p>
          <a:p>
            <a:r>
              <a:rPr lang="en-GB" dirty="0" smtClean="0"/>
              <a:t>(Small) languages without official status</a:t>
            </a:r>
          </a:p>
          <a:p>
            <a:pPr marL="457200" lvl="1" indent="0">
              <a:buNone/>
            </a:pPr>
            <a:r>
              <a:rPr lang="en-GB" dirty="0" smtClean="0"/>
              <a:t>Travellers / Sinti / Roma 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/>
              <a:t>Change name to be </a:t>
            </a:r>
            <a:r>
              <a:rPr lang="en-GB" dirty="0" smtClean="0"/>
              <a:t>even more </a:t>
            </a:r>
            <a:r>
              <a:rPr lang="en-GB" dirty="0"/>
              <a:t>inclusive?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30" name="Picture 6" descr="What is Gaelic? - Gaelic.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278" y="793108"/>
            <a:ext cx="4328166" cy="432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41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Participation </a:t>
            </a:r>
          </a:p>
          <a:p>
            <a:r>
              <a:rPr lang="en-GB" dirty="0" smtClean="0"/>
              <a:t>Changing the name of WG?</a:t>
            </a:r>
          </a:p>
          <a:p>
            <a:r>
              <a:rPr lang="en-GB" dirty="0" smtClean="0"/>
              <a:t>A NAPLE statement?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>
                <a:hlinkClick r:id="rId2"/>
              </a:rPr>
              <a:t>Elisabet.Rundqvist@kb.se</a:t>
            </a:r>
            <a:r>
              <a:rPr lang="en-GB" dirty="0" smtClean="0"/>
              <a:t>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2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722C69-EAE4-4362-A1AC-5F16C8733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Charter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1D679D-AECE-4296-BC63-86670D01D6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10008139" cy="4351338"/>
          </a:xfrm>
        </p:spPr>
        <p:txBody>
          <a:bodyPr/>
          <a:lstStyle/>
          <a:p>
            <a:r>
              <a:rPr lang="en-US" dirty="0"/>
              <a:t>Regional and minority languages are part of Europe's cultural and intangible heritage.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Council of </a:t>
            </a:r>
            <a:r>
              <a:rPr lang="en-US" dirty="0" smtClean="0"/>
              <a:t>Europe adopted </a:t>
            </a:r>
            <a:r>
              <a:rPr lang="en-US" dirty="0"/>
              <a:t>the European Charter for Regional or Minority Languages in </a:t>
            </a:r>
            <a:r>
              <a:rPr lang="en-US" dirty="0" smtClean="0"/>
              <a:t>1992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n-US" dirty="0" smtClean="0"/>
              <a:t>Are aware </a:t>
            </a:r>
            <a:r>
              <a:rPr lang="en-US" dirty="0"/>
              <a:t>that their protection and promotion contribute to the construction of a Europe based on respect for human rights, democracy and the rule of </a:t>
            </a:r>
            <a:r>
              <a:rPr lang="en-US" dirty="0" smtClean="0"/>
              <a:t>law.</a:t>
            </a:r>
            <a:endParaRPr lang="en-US" dirty="0"/>
          </a:p>
          <a:p>
            <a:pPr lvl="1"/>
            <a:r>
              <a:rPr lang="en-US" dirty="0"/>
              <a:t>O</a:t>
            </a:r>
            <a:r>
              <a:rPr lang="en-US" dirty="0" smtClean="0"/>
              <a:t>bliges </a:t>
            </a:r>
            <a:r>
              <a:rPr lang="en-US" dirty="0"/>
              <a:t>the 25 States Parties that have ratified it to </a:t>
            </a:r>
            <a:r>
              <a:rPr lang="en-US" b="1" dirty="0"/>
              <a:t>actively promote the use of these languages </a:t>
            </a:r>
            <a:r>
              <a:rPr lang="en-US" dirty="0"/>
              <a:t>in education, justice, administration, media, culture, economic and social life and cross-border cooperation.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5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IFLA/UNESCO </a:t>
            </a:r>
            <a:r>
              <a:rPr lang="en-US" u="sng" dirty="0">
                <a:hlinkClick r:id="rId2"/>
              </a:rPr>
              <a:t>Multicultural Library Manifesto</a:t>
            </a:r>
            <a:r>
              <a:rPr lang="en-US" dirty="0" smtClean="0"/>
              <a:t>: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fontAlgn="base"/>
            <a:r>
              <a:rPr lang="en-US" dirty="0"/>
              <a:t>S</a:t>
            </a:r>
            <a:r>
              <a:rPr lang="en-US" dirty="0" smtClean="0"/>
              <a:t>erve </a:t>
            </a:r>
            <a:r>
              <a:rPr lang="en-US" dirty="0"/>
              <a:t>all members of the community without discrimination based on cultural and linguistic heritage;</a:t>
            </a:r>
          </a:p>
          <a:p>
            <a:pPr fontAlgn="base"/>
            <a:r>
              <a:rPr lang="en-US" dirty="0"/>
              <a:t>P</a:t>
            </a:r>
            <a:r>
              <a:rPr lang="en-US" dirty="0" smtClean="0"/>
              <a:t>rovide </a:t>
            </a:r>
            <a:r>
              <a:rPr lang="en-US" dirty="0"/>
              <a:t>information in appropriate languages and scripts;</a:t>
            </a:r>
          </a:p>
          <a:p>
            <a:pPr fontAlgn="base"/>
            <a:r>
              <a:rPr lang="en-US" dirty="0"/>
              <a:t>G</a:t>
            </a:r>
            <a:r>
              <a:rPr lang="en-US" dirty="0" smtClean="0"/>
              <a:t>ive </a:t>
            </a:r>
            <a:r>
              <a:rPr lang="en-US" dirty="0"/>
              <a:t>access to a broad range of materials and services reflecting all communities and needs;</a:t>
            </a:r>
          </a:p>
          <a:p>
            <a:pPr fontAlgn="base"/>
            <a:r>
              <a:rPr lang="en-US" dirty="0"/>
              <a:t>E</a:t>
            </a:r>
            <a:r>
              <a:rPr lang="en-US" dirty="0" smtClean="0"/>
              <a:t>mploy </a:t>
            </a:r>
            <a:r>
              <a:rPr lang="en-US" dirty="0"/>
              <a:t>staff to reflect the diversity of the community, who are trained to work with and serve diverse communities.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445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199" y="736601"/>
            <a:ext cx="6332622" cy="862721"/>
          </a:xfrm>
        </p:spPr>
        <p:txBody>
          <a:bodyPr/>
          <a:lstStyle/>
          <a:p>
            <a:r>
              <a:rPr lang="sv-SE" dirty="0"/>
              <a:t>#Europe4Libraries2019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 smtClean="0"/>
              <a:t>Guarantees that everyone, at any time in their lives, is able to learn, read, and develop through libraries. </a:t>
            </a:r>
          </a:p>
          <a:p>
            <a:r>
              <a:rPr lang="en-GB" dirty="0" smtClean="0"/>
              <a:t>Equity across Europe is key. </a:t>
            </a:r>
          </a:p>
          <a:p>
            <a:pPr lvl="1"/>
            <a:r>
              <a:rPr lang="en-GB" dirty="0" smtClean="0"/>
              <a:t>To achieve this, it should help realise the potential of libraries to ensure that everyone has access to initiatives and projects that promote reading, literacy and learning for all. </a:t>
            </a:r>
            <a:endParaRPr lang="en-GB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687" y="664410"/>
            <a:ext cx="3620265" cy="467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ngliga Biblioteket Mörkblå">
  <a:themeElements>
    <a:clrScheme name="Kungliga biblioteket Mörk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9FE3"/>
      </a:accent1>
      <a:accent2>
        <a:srgbClr val="004577"/>
      </a:accent2>
      <a:accent3>
        <a:srgbClr val="D4EDFC"/>
      </a:accent3>
      <a:accent4>
        <a:srgbClr val="3C6F9C"/>
      </a:accent4>
      <a:accent5>
        <a:srgbClr val="59C6F2"/>
      </a:accent5>
      <a:accent6>
        <a:srgbClr val="C5CFE2"/>
      </a:accent6>
      <a:hlink>
        <a:srgbClr val="3C6F9C"/>
      </a:hlink>
      <a:folHlink>
        <a:srgbClr val="59C6F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ank.potx" id="{174D8FD6-30D8-4D98-94EA-3F0A1FD1A16C}" vid="{91370EF8-A282-4BB2-9228-02FDEBF74D4D}"/>
    </a:ext>
  </a:extLst>
</a:theme>
</file>

<file path=ppt/theme/theme2.xml><?xml version="1.0" encoding="utf-8"?>
<a:theme xmlns:a="http://schemas.openxmlformats.org/drawingml/2006/main" name="Kungliga Biblioteket Violett">
  <a:themeElements>
    <a:clrScheme name="Kungliga biblioteket Violett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E6007E"/>
      </a:accent1>
      <a:accent2>
        <a:srgbClr val="701060"/>
      </a:accent2>
      <a:accent3>
        <a:srgbClr val="FADCEB"/>
      </a:accent3>
      <a:accent4>
        <a:srgbClr val="935488"/>
      </a:accent4>
      <a:accent5>
        <a:srgbClr val="F087B6"/>
      </a:accent5>
      <a:accent6>
        <a:srgbClr val="DACADD"/>
      </a:accent6>
      <a:hlink>
        <a:srgbClr val="14822C"/>
      </a:hlink>
      <a:folHlink>
        <a:srgbClr val="DFE48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ank.potx" id="{174D8FD6-30D8-4D98-94EA-3F0A1FD1A16C}" vid="{3EAAD72F-A05F-4852-8CFE-F014AD541B10}"/>
    </a:ext>
  </a:extLst>
</a:theme>
</file>

<file path=ppt/theme/theme3.xml><?xml version="1.0" encoding="utf-8"?>
<a:theme xmlns:a="http://schemas.openxmlformats.org/drawingml/2006/main" name="Kungliga Biblioteket Cayenne">
  <a:themeElements>
    <a:clrScheme name="Kungliga biblioteket Cayenn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7A600"/>
      </a:accent1>
      <a:accent2>
        <a:srgbClr val="C4390A"/>
      </a:accent2>
      <a:accent3>
        <a:srgbClr val="FCCB78"/>
      </a:accent3>
      <a:accent4>
        <a:srgbClr val="ECBA9F"/>
      </a:accent4>
      <a:accent5>
        <a:srgbClr val="FEEED5"/>
      </a:accent5>
      <a:accent6>
        <a:srgbClr val="D67547"/>
      </a:accent6>
      <a:hlink>
        <a:srgbClr val="FCCB78"/>
      </a:hlink>
      <a:folHlink>
        <a:srgbClr val="D67547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ank.potx" id="{174D8FD6-30D8-4D98-94EA-3F0A1FD1A16C}" vid="{33AF906E-4AB2-4674-9AE7-A844315BFFDC}"/>
    </a:ext>
  </a:extLst>
</a:theme>
</file>

<file path=ppt/theme/theme4.xml><?xml version="1.0" encoding="utf-8"?>
<a:theme xmlns:a="http://schemas.openxmlformats.org/drawingml/2006/main" name="Kungliga Biblioteket Gräsgrön">
  <a:themeElements>
    <a:clrScheme name="Kungliga biblioteket Gräsgrö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C8D400"/>
      </a:accent1>
      <a:accent2>
        <a:srgbClr val="14822C"/>
      </a:accent2>
      <a:accent3>
        <a:srgbClr val="F4F6DA"/>
      </a:accent3>
      <a:accent4>
        <a:srgbClr val="6BA25D"/>
      </a:accent4>
      <a:accent5>
        <a:srgbClr val="DFE482"/>
      </a:accent5>
      <a:accent6>
        <a:srgbClr val="D6E4D0"/>
      </a:accent6>
      <a:hlink>
        <a:srgbClr val="14822C"/>
      </a:hlink>
      <a:folHlink>
        <a:srgbClr val="DFE48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ank.potx" id="{174D8FD6-30D8-4D98-94EA-3F0A1FD1A16C}" vid="{8A3C885F-099C-4126-A492-ABFE596B5117}"/>
    </a:ext>
  </a:extLst>
</a:theme>
</file>

<file path=ppt/theme/theme5.xml><?xml version="1.0" encoding="utf-8"?>
<a:theme xmlns:a="http://schemas.openxmlformats.org/drawingml/2006/main" name="Office-tema">
  <a:themeElements>
    <a:clrScheme name="Kungliga Biblioteket 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9FE3"/>
      </a:accent1>
      <a:accent2>
        <a:srgbClr val="3C6F9C"/>
      </a:accent2>
      <a:accent3>
        <a:srgbClr val="D4EDFC"/>
      </a:accent3>
      <a:accent4>
        <a:srgbClr val="004577"/>
      </a:accent4>
      <a:accent5>
        <a:srgbClr val="59C6F2"/>
      </a:accent5>
      <a:accent6>
        <a:srgbClr val="C5CFE2"/>
      </a:accent6>
      <a:hlink>
        <a:srgbClr val="3C6F9C"/>
      </a:hlink>
      <a:folHlink>
        <a:srgbClr val="59C6F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Kungliga Biblioteket 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9FE3"/>
      </a:accent1>
      <a:accent2>
        <a:srgbClr val="3C6F9C"/>
      </a:accent2>
      <a:accent3>
        <a:srgbClr val="D4EDFC"/>
      </a:accent3>
      <a:accent4>
        <a:srgbClr val="004577"/>
      </a:accent4>
      <a:accent5>
        <a:srgbClr val="59C6F2"/>
      </a:accent5>
      <a:accent6>
        <a:srgbClr val="C5CFE2"/>
      </a:accent6>
      <a:hlink>
        <a:srgbClr val="3C6F9C"/>
      </a:hlink>
      <a:folHlink>
        <a:srgbClr val="59C6F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1B5BABC2062046A3A6C7BA83E1064C" ma:contentTypeVersion="10" ma:contentTypeDescription="Skapa ett nytt dokument." ma:contentTypeScope="" ma:versionID="558cb83ec7cdb221a774d0b7d86f73e5">
  <xsd:schema xmlns:xsd="http://www.w3.org/2001/XMLSchema" xmlns:xs="http://www.w3.org/2001/XMLSchema" xmlns:p="http://schemas.microsoft.com/office/2006/metadata/properties" xmlns:ns3="17798c2e-8ec6-411a-92bf-42cada8c5360" targetNamespace="http://schemas.microsoft.com/office/2006/metadata/properties" ma:root="true" ma:fieldsID="0ebfa375b3427caae85372d13753e19e" ns3:_="">
    <xsd:import namespace="17798c2e-8ec6-411a-92bf-42cada8c53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98c2e-8ec6-411a-92bf-42cada8c53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ABDA6A-1F6C-4B42-8544-08E5AE6AC91F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17798c2e-8ec6-411a-92bf-42cada8c5360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DCA370-3D7E-423A-A625-328FC6152E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798c2e-8ec6-411a-92bf-42cada8c53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206</TotalTime>
  <Words>511</Words>
  <Application>Microsoft Office PowerPoint</Application>
  <PresentationFormat>Bredbild</PresentationFormat>
  <Paragraphs>65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Georgia</vt:lpstr>
      <vt:lpstr>Kungliga Biblioteket Mörkblå</vt:lpstr>
      <vt:lpstr>Kungliga Biblioteket Violett</vt:lpstr>
      <vt:lpstr>Kungliga Biblioteket Cayenne</vt:lpstr>
      <vt:lpstr>Kungliga Biblioteket Gräsgrön</vt:lpstr>
      <vt:lpstr>NAPLE WG Library services for, with and by persons identifying as bearer of a Regional or Minority Language </vt:lpstr>
      <vt:lpstr>2022</vt:lpstr>
      <vt:lpstr>Why WG?</vt:lpstr>
      <vt:lpstr>2023-2024</vt:lpstr>
      <vt:lpstr>The name of WG</vt:lpstr>
      <vt:lpstr>Discussion</vt:lpstr>
      <vt:lpstr>The Charter</vt:lpstr>
      <vt:lpstr>IFLA/UNESCO Multicultural Library Manifesto:</vt:lpstr>
      <vt:lpstr>#Europe4Libraries2019</vt:lpstr>
    </vt:vector>
  </TitlesOfParts>
  <Company>Kungliga biblioteket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Elisabet Rundqvist</dc:creator>
  <cp:lastModifiedBy>Elisabet Rundqvist</cp:lastModifiedBy>
  <cp:revision>17</cp:revision>
  <dcterms:created xsi:type="dcterms:W3CDTF">2023-04-11T10:01:06Z</dcterms:created>
  <dcterms:modified xsi:type="dcterms:W3CDTF">2023-04-11T13:31:49Z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0x010100261B5BABC2062046A3A6C7BA83E1064C</vt:lpwstr>
  </property>
</Properties>
</file>