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259" r:id="rId3"/>
    <p:sldId id="333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51" d="100"/>
          <a:sy n="51" d="100"/>
        </p:scale>
        <p:origin x="92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060EB8-F18C-F29F-7F47-849A3138B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9F44E21-D9D2-951E-82D2-111B38D38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8D19B9-C003-DAF8-B90A-345456885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DC3771-D4AA-65D4-759B-277F7A44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F9C517-3C7F-ED8D-9C82-7C201BBD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189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E8B5EC-DB07-C7F0-1C47-191CC84C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2C40EBC-E498-86FC-D463-FB8AF11AE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294BF7-A0DB-E97F-DCAA-7C3BC65B9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9BE5081-3E31-3374-C361-F2CD778C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B1BF10-8B7D-6E3F-1134-B712D342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084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40A83A3-32BE-A89B-65F4-6349BDBF09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55F2ABC-0EE3-AF02-668B-3BA91DA02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8C7141B-C0F2-8FDA-C48F-B14AD15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F711C30-A30F-BB5F-9157-05344E23F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A70F1FE-D674-803E-07F5-715B06EB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1810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1498008" y="859181"/>
            <a:ext cx="8749789" cy="1311128"/>
          </a:xfrm>
        </p:spPr>
        <p:txBody>
          <a:bodyPr wrap="square">
            <a:spAutoFit/>
          </a:bodyPr>
          <a:lstStyle>
            <a:lvl1pPr>
              <a:defRPr b="1">
                <a:solidFill>
                  <a:srgbClr val="FF0000"/>
                </a:solidFill>
                <a:latin typeface="Zaluski light"/>
                <a:cs typeface="Zaluski light"/>
              </a:defRPr>
            </a:lvl1pPr>
          </a:lstStyle>
          <a:p>
            <a:r>
              <a:rPr lang="pl-PL" dirty="0" err="1"/>
              <a:t>Sed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perspiciatis</a:t>
            </a:r>
            <a:r>
              <a:rPr lang="pl-PL" dirty="0"/>
              <a:t> </a:t>
            </a:r>
            <a:r>
              <a:rPr lang="pl-PL" dirty="0" err="1"/>
              <a:t>unde</a:t>
            </a:r>
            <a:r>
              <a:rPr lang="pl-PL" dirty="0"/>
              <a:t> </a:t>
            </a:r>
            <a:r>
              <a:rPr lang="pl-PL" dirty="0" err="1"/>
              <a:t>omnis</a:t>
            </a:r>
            <a:r>
              <a:rPr lang="pl-PL" dirty="0"/>
              <a:t> </a:t>
            </a:r>
            <a:r>
              <a:rPr lang="pl-PL" dirty="0" err="1"/>
              <a:t>iste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 err="1"/>
              <a:t>natus</a:t>
            </a:r>
            <a:r>
              <a:rPr lang="pl-PL" dirty="0"/>
              <a:t> error sit 2016</a:t>
            </a:r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>
            <a:grayscl/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9552388" y="-1"/>
            <a:ext cx="2650549" cy="535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10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B8B17A-C2A3-BDDE-ACFE-A2DE0616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0344F9-CB2E-651C-2A06-8F7789975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B75CD73-3114-40E0-C59F-8713B4F3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D3B04A-D736-FA39-1CC3-F8AFBA6B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0174BE-D08C-30AF-3885-220EEC034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231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EECDF2-1027-9276-98E5-5A36EDCD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B1DA330-9B63-9F78-4A1C-A3F35639B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89E942-AB74-C64A-65DB-3393AFD3E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A8F178D-C322-7049-7DA2-5C19CC6C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78F799-F95E-6FD0-4AEA-4B9BD456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484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1781A0-10C5-5155-7FF6-AAB233DC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F7BEF4-95AD-608F-ACAD-99DDB8076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DB0766-8345-F0A6-510C-387D8114F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D1DEDE5-8DAF-5FF8-9266-B47FCE382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117FAC7-323C-154B-97FF-BEA03941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2CDE5AA-9456-4856-22D4-A7B6FA4F0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953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37C92-D746-A28E-DD34-9B6AF31ED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0738E4B-7F20-7F2F-CA2C-29C37201C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8C5F87E-A337-5647-F5E6-11CE03E25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87BCE2-D80D-C273-CA11-BD4AF1E76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E91F83D-958F-2E3A-A262-D5614ECC5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937BF1D-85FC-9670-4F72-BBC431359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77755CB-E7BB-497E-94A5-036386B5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95A143E-E58B-ADA5-7889-EC383EED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067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EC39B8-8F7A-C2D9-518D-27D4D1399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05B1F6D-6F48-2EF2-1CA4-223D8158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DB6BD2C-316D-09C4-A7DF-CA320E317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AFBD1E6-EFAB-2C46-42F7-EC3134D9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953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CFE620E-917F-9A1B-B097-E10B6423B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8CD9DAD-9A44-4C10-6CAF-CBCDCC3D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99B1CB9-89A8-6AEF-B74B-DF0399C7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07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CD6856-92B0-CB77-7C23-69C4D81A7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8F6247-995B-EAC8-312F-10B94494E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3990482-9B14-0B31-4735-F9937276A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E2EA5C3-FB71-2638-501D-89E73C56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D59039-1058-17B0-214B-621549736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DC5EA2C-8FC3-5302-8943-69A99EF5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459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F957AC-4539-3761-58A4-CC8BB3D6E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73F5473-7E29-E400-38F4-FC1FD400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5014BDB-FAFC-37EE-209A-4B3E1CF34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3048501-46C8-8995-5410-A798B64FD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96074F8-74CD-ECBF-A4A8-8C8E4ABC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2B4C580-56A4-34BE-4ECD-321F1D006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731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E26FFC4-244F-7D03-6DC7-E257B2C59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E59C1C-CF55-6752-89AA-D7975179D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5849235-FCD1-23FD-87DE-C165ED828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235DEE-C319-44DA-A8E3-2809D4821184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F03C6F-C1C3-4D43-17EC-DC69585E8E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B5FD0A-CCCB-E9E9-44B4-ABC833BCFC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36D91-B6BC-4D2F-A158-1362B8DDA80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947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68960" y="1055824"/>
            <a:ext cx="8949794" cy="3914918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sz="5400" dirty="0">
                <a:solidFill>
                  <a:srgbClr val="EC1C24"/>
                </a:solidFill>
              </a:rPr>
              <a:t>More questions than answers: </a:t>
            </a:r>
            <a:br>
              <a:rPr lang="pl-PL" sz="4800" dirty="0">
                <a:solidFill>
                  <a:srgbClr val="EC1C24"/>
                </a:solidFill>
              </a:rPr>
            </a:br>
            <a:r>
              <a:rPr lang="en-US" dirty="0">
                <a:solidFill>
                  <a:srgbClr val="EC1C24"/>
                </a:solidFill>
              </a:rPr>
              <a:t>the growing complexity of digital lending models and digital sources </a:t>
            </a:r>
            <a:br>
              <a:rPr lang="pl-PL" dirty="0">
                <a:solidFill>
                  <a:srgbClr val="EC1C24"/>
                </a:solidFill>
              </a:rPr>
            </a:br>
            <a:r>
              <a:rPr lang="en-US" dirty="0">
                <a:solidFill>
                  <a:srgbClr val="EC1C24"/>
                </a:solidFill>
              </a:rPr>
              <a:t>in Polish libraires</a:t>
            </a:r>
            <a:br>
              <a:rPr lang="pl-PL" sz="3600" dirty="0">
                <a:solidFill>
                  <a:srgbClr val="EC1C24"/>
                </a:solidFill>
              </a:rPr>
            </a:br>
            <a:r>
              <a:rPr lang="pl-PL" sz="3600" dirty="0">
                <a:solidFill>
                  <a:srgbClr val="EC1C24"/>
                </a:solidFill>
              </a:rPr>
              <a:t> </a:t>
            </a:r>
            <a:br>
              <a:rPr lang="pl-PL" sz="3600" dirty="0">
                <a:solidFill>
                  <a:srgbClr val="EC1C24"/>
                </a:solidFill>
              </a:rPr>
            </a:br>
            <a:r>
              <a:rPr lang="pl-PL" sz="1800" b="0" dirty="0">
                <a:solidFill>
                  <a:schemeClr val="tx1"/>
                </a:solidFill>
              </a:rPr>
              <a:t>Izabela Koryś</a:t>
            </a:r>
            <a:br>
              <a:rPr lang="pl-PL" sz="1800" b="0" dirty="0">
                <a:solidFill>
                  <a:schemeClr val="tx1"/>
                </a:solidFill>
              </a:rPr>
            </a:br>
            <a:r>
              <a:rPr lang="pl-PL" sz="1800" b="0" dirty="0" err="1">
                <a:solidFill>
                  <a:schemeClr val="tx1"/>
                </a:solidFill>
              </a:rPr>
              <a:t>Head</a:t>
            </a:r>
            <a:r>
              <a:rPr lang="pl-PL" sz="1800" b="0" dirty="0">
                <a:solidFill>
                  <a:schemeClr val="tx1"/>
                </a:solidFill>
              </a:rPr>
              <a:t> of </a:t>
            </a:r>
            <a:r>
              <a:rPr lang="pl-PL" sz="1800" b="0" dirty="0" err="1">
                <a:solidFill>
                  <a:schemeClr val="tx1"/>
                </a:solidFill>
              </a:rPr>
              <a:t>Libraires</a:t>
            </a:r>
            <a:r>
              <a:rPr lang="pl-PL" sz="1800" b="0" dirty="0">
                <a:solidFill>
                  <a:schemeClr val="tx1"/>
                </a:solidFill>
              </a:rPr>
              <a:t> Development Unit</a:t>
            </a:r>
            <a:br>
              <a:rPr lang="pl-PL" sz="1800" b="0" dirty="0">
                <a:solidFill>
                  <a:schemeClr val="tx1"/>
                </a:solidFill>
              </a:rPr>
            </a:br>
            <a:r>
              <a:rPr lang="pl-PL" sz="1800" b="0" dirty="0">
                <a:solidFill>
                  <a:schemeClr val="tx1"/>
                </a:solidFill>
              </a:rPr>
              <a:t> </a:t>
            </a:r>
            <a:r>
              <a:rPr lang="pl-PL" sz="1800" b="0" dirty="0" err="1">
                <a:solidFill>
                  <a:schemeClr val="tx1"/>
                </a:solidFill>
              </a:rPr>
              <a:t>National</a:t>
            </a:r>
            <a:r>
              <a:rPr lang="pl-PL" sz="1800" b="0" dirty="0">
                <a:solidFill>
                  <a:schemeClr val="tx1"/>
                </a:solidFill>
              </a:rPr>
              <a:t> Library of Poland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54AF224-EC49-4C69-9037-4D034D1A2E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06" t="40006" r="32253" b="39720"/>
          <a:stretch/>
        </p:blipFill>
        <p:spPr>
          <a:xfrm>
            <a:off x="3565863" y="5359131"/>
            <a:ext cx="3364719" cy="13563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3057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22D750-8558-645A-BCC0-0549D370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err="1">
                <a:solidFill>
                  <a:srgbClr val="FF0000"/>
                </a:solidFill>
                <a:latin typeface="Zaluski light"/>
              </a:rPr>
              <a:t>Background</a:t>
            </a:r>
            <a:r>
              <a:rPr lang="pl-PL" sz="2800" b="1" dirty="0">
                <a:solidFill>
                  <a:srgbClr val="FF0000"/>
                </a:solidFill>
                <a:latin typeface="Zaluski light"/>
              </a:rPr>
              <a:t>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FC48F4-B88A-5AD7-A855-8F2C78F78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75"/>
            <a:ext cx="10515600" cy="508380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principle all libraires in Poland operate independently (upon the sad experiences of communist regime) and are responsible for identifying and meeting needs of the population served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Many libraires provide their users with monthly access codes to commercial platforms with e-books and e-audiobooks (5 independent local providers serving libraires in different lending models: OC/OU, simultaneous use of the entire collection; on-line/off-line reading, etc.)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commercial platforms are external to library systems, so physical lending is not integrated with digital lending at user level.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addition to providing monthly access codes to commercial e-book/e-audiobook platforms, some libraries purchase e-book/e-audiobook files and lend them in an OC/OU model</a:t>
            </a: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do not know the percentage of users using only digital, physical and mixed library resources, but we also know that some users are registered with more than one library/type of library (so </a:t>
            </a:r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'overlap' in the statistics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05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22D750-8558-645A-BCC0-0549D370E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3950"/>
          </a:xfrm>
        </p:spPr>
        <p:txBody>
          <a:bodyPr>
            <a:normAutofit/>
          </a:bodyPr>
          <a:lstStyle/>
          <a:p>
            <a:r>
              <a:rPr lang="pl-PL" sz="2800" b="1" dirty="0" err="1">
                <a:solidFill>
                  <a:srgbClr val="FF0000"/>
                </a:solidFill>
                <a:latin typeface="Zaluski light"/>
              </a:rPr>
              <a:t>Concerns</a:t>
            </a:r>
            <a:r>
              <a:rPr lang="pl-PL" sz="2800" b="1" dirty="0">
                <a:solidFill>
                  <a:srgbClr val="FF0000"/>
                </a:solidFill>
                <a:latin typeface="Zaluski light"/>
              </a:rPr>
              <a:t>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FC48F4-B88A-5AD7-A855-8F2C78F78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075"/>
            <a:ext cx="10515600" cy="508380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not clear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a digital loan 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a commercial platform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equivalent to a physical loan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a library (when an e-book/audiobook has been added by a user to his/her virtual shelf/library of when an e-book/audiobook has been read in at least in 10%)?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 concern: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podcast equal to an audiobook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(for commercial vendors in Poland: yes, for me personally: no)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pl-PL" sz="20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i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pl-PL" sz="20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i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pl-PL" sz="20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i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worth</a:t>
            </a:r>
            <a:r>
              <a:rPr lang="pl-PL" sz="20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i="1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bothering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Academic and scientific journals are currently available mostly in digital formats (JSTOR, Elsevier) –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an article downloaded from electronic journal equivalent to a digital/physical loan? 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pl-PL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downloaded article is not time-limited or returnable)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libraires run their own digital libraires where </a:t>
            </a:r>
            <a:r>
              <a:rPr lang="pl-PL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content of numerous books and newspapers c</a:t>
            </a:r>
            <a:r>
              <a:rPr lang="pl-PL" sz="20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en-GB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accessed via the Internet and displayed on-line on the screen.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publication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a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digital library displayed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a </a:t>
            </a:r>
            <a:r>
              <a:rPr lang="pl-PL" sz="20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user’s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screen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equivalent to </a:t>
            </a:r>
            <a:r>
              <a:rPr lang="pl-PL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GB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digital/physical loan?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 publication read on-line </a:t>
            </a:r>
            <a:r>
              <a:rPr lang="pl-PL" sz="2000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pl-PL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 </a:t>
            </a:r>
            <a:r>
              <a:rPr lang="pl-PL" sz="2000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</a:t>
            </a:r>
            <a:r>
              <a:rPr lang="pl-PL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registered library user</a:t>
            </a:r>
            <a:r>
              <a:rPr lang="pl-PL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but available to anyone </a:t>
            </a:r>
            <a:r>
              <a:rPr lang="pl-PL" sz="20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20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not time-limited or returnable)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659994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420</Words>
  <Application>Microsoft Office PowerPoint</Application>
  <PresentationFormat>Panoramiczny</PresentationFormat>
  <Paragraphs>12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Zaluski light</vt:lpstr>
      <vt:lpstr>Motyw pakietu Office</vt:lpstr>
      <vt:lpstr>More questions than answers:  the growing complexity of digital lending models and digital sources  in Polish libraires   Izabela Koryś Head of Libraires Development Unit  National Library of Poland </vt:lpstr>
      <vt:lpstr>Background:</vt:lpstr>
      <vt:lpstr>Concerns: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questions than answers:  the growing complexity of digital lending models and digital sources  in Polish libraires   Izabela Koryś Head of Libraires Development Unit  National Library of Poland </dc:title>
  <dc:creator>Koryś Izabela</dc:creator>
  <cp:lastModifiedBy>Koryś Izabela</cp:lastModifiedBy>
  <cp:revision>2</cp:revision>
  <dcterms:created xsi:type="dcterms:W3CDTF">2024-04-08T01:00:55Z</dcterms:created>
  <dcterms:modified xsi:type="dcterms:W3CDTF">2024-04-08T07:48:46Z</dcterms:modified>
</cp:coreProperties>
</file>