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2b5837553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" name="Google Shape;13;g22b58375534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91f09544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2c91f09544d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b583755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g22b5837553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2b5837553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" name="Google Shape;23;g22b58375534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" name="Google Shape;4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d8d8e5bb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g22d8d8e5bb6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d8d8e5bb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22d8d8e5bb6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91f0954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2c91f09544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287906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2.jpg"/><Relationship Id="rId5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30.png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9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slide" Target="/ppt/slides/slide3.xml"/><Relationship Id="rId7" Type="http://schemas.openxmlformats.org/officeDocument/2006/relationships/image" Target="../media/image12.jpg"/><Relationship Id="rId8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g"/><Relationship Id="rId4" Type="http://schemas.openxmlformats.org/officeDocument/2006/relationships/slide" Target="/ppt/slides/slide3.xml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14.png"/><Relationship Id="rId6" Type="http://schemas.openxmlformats.org/officeDocument/2006/relationships/image" Target="../media/image24.png"/><Relationship Id="rId7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jpg"/><Relationship Id="rId4" Type="http://schemas.openxmlformats.org/officeDocument/2006/relationships/image" Target="../media/image22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1293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225852" y="235744"/>
            <a:ext cx="5775000" cy="4671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589" r="-1058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850" y="235750"/>
            <a:ext cx="7009531" cy="46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5102654" y="578644"/>
            <a:ext cx="2248800" cy="39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3516" y="1314032"/>
            <a:ext cx="1928600" cy="19175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5267475" y="3431600"/>
            <a:ext cx="337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2000">
                <a:latin typeface="Cambria"/>
                <a:ea typeface="Cambria"/>
                <a:cs typeface="Cambria"/>
                <a:sym typeface="Cambria"/>
              </a:rPr>
              <a:t>E-books in Flanders: digital reading and the elderly population</a:t>
            </a:r>
            <a:endParaRPr b="1" sz="2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/>
          <p:nvPr/>
        </p:nvSpPr>
        <p:spPr>
          <a:xfrm>
            <a:off x="724592" y="711636"/>
            <a:ext cx="713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nl-BE" sz="2800"/>
              <a:t>2023-2024: o</a:t>
            </a:r>
            <a:r>
              <a:rPr b="1" lang="nl-BE" sz="2800"/>
              <a:t>n to a new balance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2"/>
          <p:cNvSpPr/>
          <p:nvPr/>
        </p:nvSpPr>
        <p:spPr>
          <a:xfrm>
            <a:off x="0" y="2693194"/>
            <a:ext cx="9144000" cy="245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2"/>
          <p:cNvSpPr/>
          <p:nvPr/>
        </p:nvSpPr>
        <p:spPr>
          <a:xfrm>
            <a:off x="854247" y="2020819"/>
            <a:ext cx="1635900" cy="1422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2"/>
          <p:cNvSpPr/>
          <p:nvPr/>
        </p:nvSpPr>
        <p:spPr>
          <a:xfrm>
            <a:off x="2787488" y="2020819"/>
            <a:ext cx="1635900" cy="1422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2"/>
          <p:cNvSpPr/>
          <p:nvPr/>
        </p:nvSpPr>
        <p:spPr>
          <a:xfrm>
            <a:off x="4720728" y="2020844"/>
            <a:ext cx="1635900" cy="1422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2"/>
          <p:cNvSpPr/>
          <p:nvPr/>
        </p:nvSpPr>
        <p:spPr>
          <a:xfrm>
            <a:off x="6653969" y="2020819"/>
            <a:ext cx="1635900" cy="1422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2"/>
          <p:cNvSpPr/>
          <p:nvPr/>
        </p:nvSpPr>
        <p:spPr>
          <a:xfrm>
            <a:off x="854248" y="3572723"/>
            <a:ext cx="540000" cy="4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2787489" y="3572723"/>
            <a:ext cx="540000" cy="4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4720729" y="3572723"/>
            <a:ext cx="540000" cy="4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2"/>
          <p:cNvSpPr/>
          <p:nvPr/>
        </p:nvSpPr>
        <p:spPr>
          <a:xfrm>
            <a:off x="6653970" y="3572723"/>
            <a:ext cx="540000" cy="4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2"/>
          <p:cNvSpPr txBox="1"/>
          <p:nvPr/>
        </p:nvSpPr>
        <p:spPr>
          <a:xfrm>
            <a:off x="775663" y="3748460"/>
            <a:ext cx="163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dialogue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2"/>
          <p:cNvSpPr txBox="1"/>
          <p:nvPr/>
        </p:nvSpPr>
        <p:spPr>
          <a:xfrm>
            <a:off x="2708903" y="3748460"/>
            <a:ext cx="163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more transparency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2"/>
          <p:cNvSpPr txBox="1"/>
          <p:nvPr/>
        </p:nvSpPr>
        <p:spPr>
          <a:xfrm>
            <a:off x="4642132" y="3748335"/>
            <a:ext cx="163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a covenant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2"/>
          <p:cNvSpPr txBox="1"/>
          <p:nvPr/>
        </p:nvSpPr>
        <p:spPr>
          <a:xfrm>
            <a:off x="6575384" y="3748460"/>
            <a:ext cx="16359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more European cooperation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1" lang="nl-BE" sz="1100"/>
              <a:t>e.g. for foreign-language content?</a:t>
            </a:r>
            <a:endParaRPr b="0" i="1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4894" y="2380233"/>
            <a:ext cx="780951" cy="6713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12"/>
          <p:cNvGrpSpPr/>
          <p:nvPr/>
        </p:nvGrpSpPr>
        <p:grpSpPr>
          <a:xfrm>
            <a:off x="1341092" y="2384861"/>
            <a:ext cx="662100" cy="662100"/>
            <a:chOff x="6084379" y="606373"/>
            <a:chExt cx="662100" cy="662100"/>
          </a:xfrm>
        </p:grpSpPr>
        <p:sp>
          <p:nvSpPr>
            <p:cNvPr id="179" name="Google Shape;179;p12"/>
            <p:cNvSpPr/>
            <p:nvPr/>
          </p:nvSpPr>
          <p:spPr>
            <a:xfrm>
              <a:off x="6084379" y="606373"/>
              <a:ext cx="662100" cy="6621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99D2F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0" name="Google Shape;180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04673" y="766056"/>
              <a:ext cx="407907" cy="3506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1" name="Google Shape;18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8150" y="2325425"/>
            <a:ext cx="780951" cy="78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35161" y="2295149"/>
            <a:ext cx="873399" cy="8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 b="24410" l="0" r="0" t="24404"/>
          <a:stretch/>
        </p:blipFill>
        <p:spPr>
          <a:xfrm>
            <a:off x="285750" y="374546"/>
            <a:ext cx="7848238" cy="26774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13"/>
          <p:cNvGrpSpPr/>
          <p:nvPr/>
        </p:nvGrpSpPr>
        <p:grpSpPr>
          <a:xfrm>
            <a:off x="6850243" y="1948702"/>
            <a:ext cx="1918900" cy="2144747"/>
            <a:chOff x="6093206" y="2978944"/>
            <a:chExt cx="1599883" cy="1788183"/>
          </a:xfrm>
        </p:grpSpPr>
        <p:sp>
          <p:nvSpPr>
            <p:cNvPr id="189" name="Google Shape;189;p13"/>
            <p:cNvSpPr/>
            <p:nvPr/>
          </p:nvSpPr>
          <p:spPr>
            <a:xfrm>
              <a:off x="7092297" y="3014012"/>
              <a:ext cx="179558" cy="182541"/>
            </a:xfrm>
            <a:custGeom>
              <a:rect b="b" l="l" r="r" t="t"/>
              <a:pathLst>
                <a:path extrusionOk="0" h="182541" w="179558">
                  <a:moveTo>
                    <a:pt x="172669" y="124025"/>
                  </a:moveTo>
                  <a:cubicBezTo>
                    <a:pt x="177296" y="112301"/>
                    <a:pt x="179559" y="102943"/>
                    <a:pt x="179559" y="91219"/>
                  </a:cubicBezTo>
                  <a:cubicBezTo>
                    <a:pt x="179559" y="44427"/>
                    <a:pt x="142742" y="0"/>
                    <a:pt x="89779" y="0"/>
                  </a:cubicBezTo>
                  <a:cubicBezTo>
                    <a:pt x="43707" y="0"/>
                    <a:pt x="0" y="35068"/>
                    <a:pt x="0" y="91219"/>
                  </a:cubicBezTo>
                  <a:cubicBezTo>
                    <a:pt x="0" y="135646"/>
                    <a:pt x="36817" y="182541"/>
                    <a:pt x="92145" y="182541"/>
                  </a:cubicBezTo>
                  <a:cubicBezTo>
                    <a:pt x="126699" y="182541"/>
                    <a:pt x="161253" y="159196"/>
                    <a:pt x="172669" y="1240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7327082" y="3138140"/>
              <a:ext cx="179558" cy="182541"/>
            </a:xfrm>
            <a:custGeom>
              <a:rect b="b" l="l" r="r" t="t"/>
              <a:pathLst>
                <a:path extrusionOk="0" h="182541" w="179558">
                  <a:moveTo>
                    <a:pt x="172669" y="124025"/>
                  </a:moveTo>
                  <a:cubicBezTo>
                    <a:pt x="177296" y="112301"/>
                    <a:pt x="179559" y="102943"/>
                    <a:pt x="179559" y="91219"/>
                  </a:cubicBezTo>
                  <a:cubicBezTo>
                    <a:pt x="179559" y="44427"/>
                    <a:pt x="145005" y="0"/>
                    <a:pt x="92145" y="0"/>
                  </a:cubicBezTo>
                  <a:cubicBezTo>
                    <a:pt x="46072" y="0"/>
                    <a:pt x="0" y="37434"/>
                    <a:pt x="0" y="91219"/>
                  </a:cubicBezTo>
                  <a:cubicBezTo>
                    <a:pt x="0" y="138011"/>
                    <a:pt x="36817" y="182541"/>
                    <a:pt x="89779" y="182541"/>
                  </a:cubicBezTo>
                  <a:cubicBezTo>
                    <a:pt x="128961" y="182541"/>
                    <a:pt x="156523" y="163824"/>
                    <a:pt x="172669" y="1240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7511165" y="3353384"/>
              <a:ext cx="177296" cy="180278"/>
            </a:xfrm>
            <a:custGeom>
              <a:rect b="b" l="l" r="r" t="t"/>
              <a:pathLst>
                <a:path extrusionOk="0" h="180278" w="177296">
                  <a:moveTo>
                    <a:pt x="170406" y="124025"/>
                  </a:moveTo>
                  <a:cubicBezTo>
                    <a:pt x="175034" y="112301"/>
                    <a:pt x="177296" y="102943"/>
                    <a:pt x="177296" y="91219"/>
                  </a:cubicBezTo>
                  <a:cubicBezTo>
                    <a:pt x="177296" y="44427"/>
                    <a:pt x="140480" y="0"/>
                    <a:pt x="87517" y="0"/>
                  </a:cubicBezTo>
                  <a:cubicBezTo>
                    <a:pt x="39182" y="0"/>
                    <a:pt x="0" y="39799"/>
                    <a:pt x="0" y="88957"/>
                  </a:cubicBezTo>
                  <a:cubicBezTo>
                    <a:pt x="0" y="138114"/>
                    <a:pt x="34554" y="180279"/>
                    <a:pt x="89780" y="180279"/>
                  </a:cubicBezTo>
                  <a:cubicBezTo>
                    <a:pt x="124334" y="180279"/>
                    <a:pt x="158888" y="159197"/>
                    <a:pt x="170303" y="1241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6820697" y="2978944"/>
              <a:ext cx="174931" cy="180278"/>
            </a:xfrm>
            <a:custGeom>
              <a:rect b="b" l="l" r="r" t="t"/>
              <a:pathLst>
                <a:path extrusionOk="0" h="180278" w="174931">
                  <a:moveTo>
                    <a:pt x="168041" y="124025"/>
                  </a:moveTo>
                  <a:cubicBezTo>
                    <a:pt x="172669" y="112301"/>
                    <a:pt x="174931" y="100680"/>
                    <a:pt x="174931" y="88957"/>
                  </a:cubicBezTo>
                  <a:cubicBezTo>
                    <a:pt x="174931" y="39799"/>
                    <a:pt x="140377" y="0"/>
                    <a:pt x="87414" y="0"/>
                  </a:cubicBezTo>
                  <a:cubicBezTo>
                    <a:pt x="43707" y="0"/>
                    <a:pt x="0" y="32806"/>
                    <a:pt x="0" y="88957"/>
                  </a:cubicBezTo>
                  <a:cubicBezTo>
                    <a:pt x="0" y="135749"/>
                    <a:pt x="34554" y="180279"/>
                    <a:pt x="87414" y="180279"/>
                  </a:cubicBezTo>
                  <a:cubicBezTo>
                    <a:pt x="121968" y="180279"/>
                    <a:pt x="156523" y="159197"/>
                    <a:pt x="168041" y="1241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6553724" y="3032729"/>
              <a:ext cx="179558" cy="180278"/>
            </a:xfrm>
            <a:custGeom>
              <a:rect b="b" l="l" r="r" t="t"/>
              <a:pathLst>
                <a:path extrusionOk="0" h="180278" w="179558">
                  <a:moveTo>
                    <a:pt x="174931" y="58516"/>
                  </a:moveTo>
                  <a:cubicBezTo>
                    <a:pt x="158785" y="23448"/>
                    <a:pt x="126596" y="0"/>
                    <a:pt x="92042" y="0"/>
                  </a:cubicBezTo>
                  <a:cubicBezTo>
                    <a:pt x="36817" y="0"/>
                    <a:pt x="0" y="44427"/>
                    <a:pt x="0" y="91322"/>
                  </a:cubicBezTo>
                  <a:cubicBezTo>
                    <a:pt x="0" y="147473"/>
                    <a:pt x="46072" y="180279"/>
                    <a:pt x="89779" y="180279"/>
                  </a:cubicBezTo>
                  <a:cubicBezTo>
                    <a:pt x="145005" y="180279"/>
                    <a:pt x="179559" y="138114"/>
                    <a:pt x="179559" y="88957"/>
                  </a:cubicBezTo>
                  <a:cubicBezTo>
                    <a:pt x="179559" y="81964"/>
                    <a:pt x="177296" y="70240"/>
                    <a:pt x="174931" y="585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6328093" y="3177836"/>
              <a:ext cx="177296" cy="182541"/>
            </a:xfrm>
            <a:custGeom>
              <a:rect b="b" l="l" r="r" t="t"/>
              <a:pathLst>
                <a:path extrusionOk="0" h="182541" w="177296">
                  <a:moveTo>
                    <a:pt x="172669" y="60881"/>
                  </a:moveTo>
                  <a:cubicBezTo>
                    <a:pt x="156523" y="23448"/>
                    <a:pt x="124334" y="0"/>
                    <a:pt x="87517" y="0"/>
                  </a:cubicBezTo>
                  <a:cubicBezTo>
                    <a:pt x="34554" y="0"/>
                    <a:pt x="0" y="44427"/>
                    <a:pt x="0" y="93585"/>
                  </a:cubicBezTo>
                  <a:cubicBezTo>
                    <a:pt x="0" y="147370"/>
                    <a:pt x="43810" y="182541"/>
                    <a:pt x="87517" y="182541"/>
                  </a:cubicBezTo>
                  <a:cubicBezTo>
                    <a:pt x="140480" y="182541"/>
                    <a:pt x="177296" y="140377"/>
                    <a:pt x="177296" y="91219"/>
                  </a:cubicBezTo>
                  <a:cubicBezTo>
                    <a:pt x="177296" y="84226"/>
                    <a:pt x="175034" y="72502"/>
                    <a:pt x="172669" y="6077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6178460" y="3383825"/>
              <a:ext cx="179558" cy="180278"/>
            </a:xfrm>
            <a:custGeom>
              <a:rect b="b" l="l" r="r" t="t"/>
              <a:pathLst>
                <a:path extrusionOk="0" h="180278" w="179558">
                  <a:moveTo>
                    <a:pt x="172669" y="60881"/>
                  </a:moveTo>
                  <a:cubicBezTo>
                    <a:pt x="161150" y="23448"/>
                    <a:pt x="126596" y="0"/>
                    <a:pt x="92145" y="0"/>
                  </a:cubicBezTo>
                  <a:cubicBezTo>
                    <a:pt x="36920" y="0"/>
                    <a:pt x="0" y="44427"/>
                    <a:pt x="0" y="88957"/>
                  </a:cubicBezTo>
                  <a:cubicBezTo>
                    <a:pt x="0" y="145107"/>
                    <a:pt x="46072" y="180279"/>
                    <a:pt x="92145" y="180279"/>
                  </a:cubicBezTo>
                  <a:cubicBezTo>
                    <a:pt x="145107" y="180279"/>
                    <a:pt x="179559" y="138114"/>
                    <a:pt x="179559" y="93687"/>
                  </a:cubicBezTo>
                  <a:cubicBezTo>
                    <a:pt x="179559" y="84329"/>
                    <a:pt x="177296" y="72605"/>
                    <a:pt x="172669" y="60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6093206" y="3645964"/>
              <a:ext cx="177193" cy="180278"/>
            </a:xfrm>
            <a:custGeom>
              <a:rect b="b" l="l" r="r" t="t"/>
              <a:pathLst>
                <a:path extrusionOk="0" h="180278" w="177193">
                  <a:moveTo>
                    <a:pt x="170406" y="58516"/>
                  </a:moveTo>
                  <a:cubicBezTo>
                    <a:pt x="154260" y="23448"/>
                    <a:pt x="122071" y="0"/>
                    <a:pt x="87517" y="0"/>
                  </a:cubicBezTo>
                  <a:cubicBezTo>
                    <a:pt x="34554" y="0"/>
                    <a:pt x="0" y="46792"/>
                    <a:pt x="0" y="91322"/>
                  </a:cubicBezTo>
                  <a:cubicBezTo>
                    <a:pt x="0" y="145107"/>
                    <a:pt x="41445" y="180279"/>
                    <a:pt x="85152" y="180279"/>
                  </a:cubicBezTo>
                  <a:cubicBezTo>
                    <a:pt x="138114" y="180279"/>
                    <a:pt x="177194" y="140480"/>
                    <a:pt x="177194" y="91322"/>
                  </a:cubicBezTo>
                  <a:cubicBezTo>
                    <a:pt x="177194" y="81964"/>
                    <a:pt x="174828" y="70240"/>
                    <a:pt x="170303" y="585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7092297" y="4551677"/>
              <a:ext cx="179558" cy="180175"/>
            </a:xfrm>
            <a:custGeom>
              <a:rect b="b" l="l" r="r" t="t"/>
              <a:pathLst>
                <a:path extrusionOk="0" h="180175" w="179558">
                  <a:moveTo>
                    <a:pt x="172669" y="56151"/>
                  </a:moveTo>
                  <a:cubicBezTo>
                    <a:pt x="161150" y="21082"/>
                    <a:pt x="126596" y="0"/>
                    <a:pt x="92145" y="0"/>
                  </a:cubicBezTo>
                  <a:cubicBezTo>
                    <a:pt x="36920" y="0"/>
                    <a:pt x="0" y="44530"/>
                    <a:pt x="0" y="88957"/>
                  </a:cubicBezTo>
                  <a:cubicBezTo>
                    <a:pt x="0" y="142742"/>
                    <a:pt x="43810" y="180176"/>
                    <a:pt x="89779" y="180176"/>
                  </a:cubicBezTo>
                  <a:cubicBezTo>
                    <a:pt x="142742" y="180176"/>
                    <a:pt x="179559" y="138114"/>
                    <a:pt x="179559" y="88957"/>
                  </a:cubicBezTo>
                  <a:cubicBezTo>
                    <a:pt x="179559" y="79598"/>
                    <a:pt x="177296" y="67875"/>
                    <a:pt x="172669" y="5615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7327082" y="4427652"/>
              <a:ext cx="179558" cy="180278"/>
            </a:xfrm>
            <a:custGeom>
              <a:rect b="b" l="l" r="r" t="t"/>
              <a:pathLst>
                <a:path extrusionOk="0" h="180278" w="179558">
                  <a:moveTo>
                    <a:pt x="172669" y="58516"/>
                  </a:moveTo>
                  <a:cubicBezTo>
                    <a:pt x="158888" y="18717"/>
                    <a:pt x="131224" y="0"/>
                    <a:pt x="87517" y="0"/>
                  </a:cubicBezTo>
                  <a:cubicBezTo>
                    <a:pt x="34554" y="0"/>
                    <a:pt x="0" y="44427"/>
                    <a:pt x="0" y="91322"/>
                  </a:cubicBezTo>
                  <a:cubicBezTo>
                    <a:pt x="0" y="145107"/>
                    <a:pt x="43810" y="180279"/>
                    <a:pt x="92145" y="180279"/>
                  </a:cubicBezTo>
                  <a:cubicBezTo>
                    <a:pt x="145107" y="180279"/>
                    <a:pt x="179559" y="135749"/>
                    <a:pt x="179559" y="91322"/>
                  </a:cubicBezTo>
                  <a:cubicBezTo>
                    <a:pt x="179559" y="81964"/>
                    <a:pt x="177194" y="70240"/>
                    <a:pt x="172669" y="585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7515793" y="4245111"/>
              <a:ext cx="177296" cy="182541"/>
            </a:xfrm>
            <a:custGeom>
              <a:rect b="b" l="l" r="r" t="t"/>
              <a:pathLst>
                <a:path extrusionOk="0" h="182541" w="177296">
                  <a:moveTo>
                    <a:pt x="170406" y="60881"/>
                  </a:moveTo>
                  <a:cubicBezTo>
                    <a:pt x="158888" y="23448"/>
                    <a:pt x="124334" y="0"/>
                    <a:pt x="87517" y="0"/>
                  </a:cubicBezTo>
                  <a:cubicBezTo>
                    <a:pt x="32292" y="0"/>
                    <a:pt x="0" y="49158"/>
                    <a:pt x="0" y="93584"/>
                  </a:cubicBezTo>
                  <a:cubicBezTo>
                    <a:pt x="0" y="147370"/>
                    <a:pt x="41445" y="182541"/>
                    <a:pt x="87517" y="182541"/>
                  </a:cubicBezTo>
                  <a:cubicBezTo>
                    <a:pt x="140480" y="182541"/>
                    <a:pt x="177296" y="138011"/>
                    <a:pt x="177296" y="93584"/>
                  </a:cubicBezTo>
                  <a:cubicBezTo>
                    <a:pt x="177296" y="84226"/>
                    <a:pt x="174931" y="72502"/>
                    <a:pt x="170406" y="6077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6820697" y="4586849"/>
              <a:ext cx="174931" cy="180278"/>
            </a:xfrm>
            <a:custGeom>
              <a:rect b="b" l="l" r="r" t="t"/>
              <a:pathLst>
                <a:path extrusionOk="0" h="180278" w="174931">
                  <a:moveTo>
                    <a:pt x="168041" y="56151"/>
                  </a:moveTo>
                  <a:cubicBezTo>
                    <a:pt x="156523" y="21082"/>
                    <a:pt x="121968" y="0"/>
                    <a:pt x="87414" y="0"/>
                  </a:cubicBezTo>
                  <a:cubicBezTo>
                    <a:pt x="34451" y="0"/>
                    <a:pt x="0" y="42164"/>
                    <a:pt x="0" y="91322"/>
                  </a:cubicBezTo>
                  <a:cubicBezTo>
                    <a:pt x="0" y="147473"/>
                    <a:pt x="43707" y="180279"/>
                    <a:pt x="87414" y="180279"/>
                  </a:cubicBezTo>
                  <a:cubicBezTo>
                    <a:pt x="140377" y="180279"/>
                    <a:pt x="174931" y="142845"/>
                    <a:pt x="174931" y="93687"/>
                  </a:cubicBezTo>
                  <a:cubicBezTo>
                    <a:pt x="174931" y="81964"/>
                    <a:pt x="172566" y="67977"/>
                    <a:pt x="168041" y="562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6553724" y="4535326"/>
              <a:ext cx="179558" cy="177913"/>
            </a:xfrm>
            <a:custGeom>
              <a:rect b="b" l="l" r="r" t="t"/>
              <a:pathLst>
                <a:path extrusionOk="0" h="177913" w="179558">
                  <a:moveTo>
                    <a:pt x="174931" y="119397"/>
                  </a:moveTo>
                  <a:cubicBezTo>
                    <a:pt x="177296" y="107674"/>
                    <a:pt x="179559" y="96053"/>
                    <a:pt x="179559" y="88957"/>
                  </a:cubicBezTo>
                  <a:cubicBezTo>
                    <a:pt x="179559" y="42165"/>
                    <a:pt x="145107" y="0"/>
                    <a:pt x="89779" y="0"/>
                  </a:cubicBezTo>
                  <a:cubicBezTo>
                    <a:pt x="46072" y="0"/>
                    <a:pt x="0" y="32806"/>
                    <a:pt x="0" y="86591"/>
                  </a:cubicBezTo>
                  <a:cubicBezTo>
                    <a:pt x="0" y="133384"/>
                    <a:pt x="36817" y="177913"/>
                    <a:pt x="89779" y="177913"/>
                  </a:cubicBezTo>
                  <a:cubicBezTo>
                    <a:pt x="126596" y="177913"/>
                    <a:pt x="158785" y="154569"/>
                    <a:pt x="174931" y="11939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6328093" y="4385488"/>
              <a:ext cx="177296" cy="182541"/>
            </a:xfrm>
            <a:custGeom>
              <a:rect b="b" l="l" r="r" t="t"/>
              <a:pathLst>
                <a:path extrusionOk="0" h="182541" w="177296">
                  <a:moveTo>
                    <a:pt x="172669" y="126390"/>
                  </a:moveTo>
                  <a:cubicBezTo>
                    <a:pt x="175034" y="114667"/>
                    <a:pt x="177296" y="103046"/>
                    <a:pt x="177296" y="93584"/>
                  </a:cubicBezTo>
                  <a:cubicBezTo>
                    <a:pt x="177296" y="39799"/>
                    <a:pt x="140480" y="0"/>
                    <a:pt x="87517" y="0"/>
                  </a:cubicBezTo>
                  <a:cubicBezTo>
                    <a:pt x="41445" y="0"/>
                    <a:pt x="0" y="37434"/>
                    <a:pt x="0" y="91219"/>
                  </a:cubicBezTo>
                  <a:cubicBezTo>
                    <a:pt x="0" y="140377"/>
                    <a:pt x="34554" y="182541"/>
                    <a:pt x="87517" y="182541"/>
                  </a:cubicBezTo>
                  <a:cubicBezTo>
                    <a:pt x="122071" y="182541"/>
                    <a:pt x="156523" y="163824"/>
                    <a:pt x="172669" y="12639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6178460" y="4181967"/>
              <a:ext cx="179558" cy="180278"/>
            </a:xfrm>
            <a:custGeom>
              <a:rect b="b" l="l" r="r" t="t"/>
              <a:pathLst>
                <a:path extrusionOk="0" h="180278" w="179558">
                  <a:moveTo>
                    <a:pt x="172669" y="121660"/>
                  </a:moveTo>
                  <a:cubicBezTo>
                    <a:pt x="177296" y="109936"/>
                    <a:pt x="179559" y="98315"/>
                    <a:pt x="179559" y="86591"/>
                  </a:cubicBezTo>
                  <a:cubicBezTo>
                    <a:pt x="179559" y="39799"/>
                    <a:pt x="142742" y="0"/>
                    <a:pt x="89779" y="0"/>
                  </a:cubicBezTo>
                  <a:cubicBezTo>
                    <a:pt x="45970" y="0"/>
                    <a:pt x="0" y="35068"/>
                    <a:pt x="0" y="91322"/>
                  </a:cubicBezTo>
                  <a:cubicBezTo>
                    <a:pt x="0" y="135749"/>
                    <a:pt x="36817" y="180279"/>
                    <a:pt x="92145" y="180279"/>
                  </a:cubicBezTo>
                  <a:cubicBezTo>
                    <a:pt x="126699" y="180279"/>
                    <a:pt x="161253" y="156934"/>
                    <a:pt x="172669" y="12176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6093309" y="3919828"/>
              <a:ext cx="177193" cy="182541"/>
            </a:xfrm>
            <a:custGeom>
              <a:rect b="b" l="l" r="r" t="t"/>
              <a:pathLst>
                <a:path extrusionOk="0" h="182541" w="177193">
                  <a:moveTo>
                    <a:pt x="170303" y="124025"/>
                  </a:moveTo>
                  <a:cubicBezTo>
                    <a:pt x="174931" y="112301"/>
                    <a:pt x="177194" y="100680"/>
                    <a:pt x="177194" y="88957"/>
                  </a:cubicBezTo>
                  <a:cubicBezTo>
                    <a:pt x="177194" y="39799"/>
                    <a:pt x="138114" y="0"/>
                    <a:pt x="85152" y="0"/>
                  </a:cubicBezTo>
                  <a:cubicBezTo>
                    <a:pt x="39079" y="0"/>
                    <a:pt x="0" y="35069"/>
                    <a:pt x="0" y="88957"/>
                  </a:cubicBezTo>
                  <a:cubicBezTo>
                    <a:pt x="0" y="138114"/>
                    <a:pt x="32189" y="182541"/>
                    <a:pt x="85152" y="182541"/>
                  </a:cubicBezTo>
                  <a:cubicBezTo>
                    <a:pt x="121968" y="182541"/>
                    <a:pt x="154157" y="161459"/>
                    <a:pt x="170303" y="1240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13"/>
          <p:cNvSpPr txBox="1"/>
          <p:nvPr/>
        </p:nvSpPr>
        <p:spPr>
          <a:xfrm>
            <a:off x="285750" y="3293031"/>
            <a:ext cx="6861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nl-BE" sz="2800"/>
              <a:t>Thank you!</a:t>
            </a:r>
            <a:endParaRPr b="1"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BE" sz="2000"/>
              <a:t>gwenny.vlaemynck@cultuurconnect.be</a:t>
            </a:r>
            <a:endParaRPr sz="2000"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496614" y="437682"/>
            <a:ext cx="4642800" cy="141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1422519" y="857140"/>
            <a:ext cx="295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2400"/>
              <a:t>Cultuurconnect</a:t>
            </a:r>
            <a:endParaRPr b="1" sz="1800"/>
          </a:p>
        </p:txBody>
      </p:sp>
      <p:sp>
        <p:nvSpPr>
          <p:cNvPr id="27" name="Google Shape;27;p4"/>
          <p:cNvSpPr/>
          <p:nvPr/>
        </p:nvSpPr>
        <p:spPr>
          <a:xfrm>
            <a:off x="3693789" y="1686910"/>
            <a:ext cx="2394900" cy="2309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2319" r="-2231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6252420" y="1686910"/>
            <a:ext cx="2394900" cy="2309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2229" r="-2221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5">
            <a:alphaModFix/>
          </a:blip>
          <a:srcRect b="1531" l="0" r="0" t="1522"/>
          <a:stretch/>
        </p:blipFill>
        <p:spPr>
          <a:xfrm>
            <a:off x="1147925" y="1686900"/>
            <a:ext cx="2382152" cy="230947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1475893" y="3817511"/>
            <a:ext cx="1796400" cy="83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>
                <a:solidFill>
                  <a:srgbClr val="FFFFFF"/>
                </a:solidFill>
              </a:rPr>
              <a:t>Flanders &amp; Brussels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4"/>
          <p:cNvGrpSpPr/>
          <p:nvPr/>
        </p:nvGrpSpPr>
        <p:grpSpPr>
          <a:xfrm>
            <a:off x="953" y="4386263"/>
            <a:ext cx="702300" cy="770100"/>
            <a:chOff x="953" y="4386263"/>
            <a:chExt cx="702300" cy="770100"/>
          </a:xfrm>
        </p:grpSpPr>
        <p:sp>
          <p:nvSpPr>
            <p:cNvPr id="32" name="Google Shape;32;p4"/>
            <p:cNvSpPr/>
            <p:nvPr/>
          </p:nvSpPr>
          <p:spPr>
            <a:xfrm rot="-5400000">
              <a:off x="224979" y="4620678"/>
              <a:ext cx="296400" cy="2556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>
              <a:hlinkClick action="ppaction://hlinksldjump" r:id="rId6"/>
            </p:cNvPr>
            <p:cNvSpPr/>
            <p:nvPr/>
          </p:nvSpPr>
          <p:spPr>
            <a:xfrm>
              <a:off x="953" y="4386263"/>
              <a:ext cx="702300" cy="7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34;p4"/>
          <p:cNvPicPr preferRelativeResize="0"/>
          <p:nvPr/>
        </p:nvPicPr>
        <p:blipFill rotWithShape="1">
          <a:blip r:embed="rId7">
            <a:alphaModFix/>
          </a:blip>
          <a:srcRect b="0" l="28519" r="28515" t="0"/>
          <a:stretch/>
        </p:blipFill>
        <p:spPr>
          <a:xfrm>
            <a:off x="3700200" y="1686900"/>
            <a:ext cx="2382153" cy="231019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3993086" y="3817511"/>
            <a:ext cx="1796400" cy="83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>
                <a:solidFill>
                  <a:srgbClr val="FFFFFF"/>
                </a:solidFill>
              </a:rPr>
              <a:t>Digital Innovation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8">
            <a:alphaModFix/>
          </a:blip>
          <a:srcRect b="0" l="11215" r="20017" t="0"/>
          <a:stretch/>
        </p:blipFill>
        <p:spPr>
          <a:xfrm>
            <a:off x="6258825" y="1686900"/>
            <a:ext cx="2382152" cy="230890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6551800" y="3817500"/>
            <a:ext cx="1796100" cy="83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>
                <a:solidFill>
                  <a:srgbClr val="FFFFFF"/>
                </a:solidFill>
              </a:rPr>
              <a:t>Cooperation </a:t>
            </a:r>
            <a:endParaRPr b="1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800">
                <a:solidFill>
                  <a:srgbClr val="FFFFFF"/>
                </a:solidFill>
              </a:rPr>
              <a:t>(with libraries &amp; performing art centers)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6200" y="76200"/>
            <a:ext cx="1239326" cy="123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-1" y="0"/>
            <a:ext cx="5679281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 txBox="1"/>
          <p:nvPr/>
        </p:nvSpPr>
        <p:spPr>
          <a:xfrm>
            <a:off x="661962" y="548880"/>
            <a:ext cx="35469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nl-BE" sz="4000"/>
              <a:t>Project Odile</a:t>
            </a:r>
            <a:endParaRPr b="1"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1" lang="nl-BE" sz="1500"/>
              <a:t>Online digita(a)l lezen (~reading)</a:t>
            </a:r>
            <a:r>
              <a:rPr lang="nl-BE" sz="1500"/>
              <a:t> </a:t>
            </a:r>
            <a:endParaRPr i="0" sz="1500" u="none" cap="none" strike="noStrike">
              <a:solidFill>
                <a:srgbClr val="000000"/>
              </a:solidFill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22379" r="22374" t="0"/>
          <a:stretch/>
        </p:blipFill>
        <p:spPr>
          <a:xfrm>
            <a:off x="5140289" y="372641"/>
            <a:ext cx="3644984" cy="4397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"/>
          <p:cNvSpPr/>
          <p:nvPr/>
        </p:nvSpPr>
        <p:spPr>
          <a:xfrm>
            <a:off x="804630" y="2092401"/>
            <a:ext cx="2019302" cy="1894259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721053" y="2192629"/>
            <a:ext cx="2019302" cy="18942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21053" y="3529003"/>
            <a:ext cx="201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Approach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>
            <a:hlinkClick action="ppaction://hlinksldjump" r:id="rId4"/>
          </p:cNvPr>
          <p:cNvSpPr/>
          <p:nvPr/>
        </p:nvSpPr>
        <p:spPr>
          <a:xfrm>
            <a:off x="6610824" y="2608617"/>
            <a:ext cx="2307260" cy="2185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3023813" y="2212600"/>
            <a:ext cx="3063900" cy="680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Research</a:t>
            </a: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3040038" y="3042700"/>
            <a:ext cx="3063900" cy="680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Improvements</a:t>
            </a: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3040038" y="3872800"/>
            <a:ext cx="3063900" cy="680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 		Training program</a:t>
            </a:r>
            <a:endParaRPr/>
          </a:p>
        </p:txBody>
      </p:sp>
      <p:pic>
        <p:nvPicPr>
          <p:cNvPr id="53" name="Google Shape;5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9675" y="2550775"/>
            <a:ext cx="777276" cy="77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2350" y="3116275"/>
            <a:ext cx="532926" cy="53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32350" y="2305288"/>
            <a:ext cx="532926" cy="53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4298" y="3972900"/>
            <a:ext cx="479901" cy="47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1111549" y="1689007"/>
            <a:ext cx="2149848" cy="379333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3673109" y="1689007"/>
            <a:ext cx="2149848" cy="3457576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6303174" y="1689007"/>
            <a:ext cx="2149848" cy="3793332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3497645" y="1834253"/>
            <a:ext cx="2149848" cy="37147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915537" y="1834253"/>
            <a:ext cx="2149848" cy="347900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 txBox="1"/>
          <p:nvPr/>
        </p:nvSpPr>
        <p:spPr>
          <a:xfrm>
            <a:off x="617422" y="623600"/>
            <a:ext cx="796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nl-BE" sz="2400"/>
              <a:t>Research: digital reading and the elderly population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6079752" y="1834253"/>
            <a:ext cx="2149848" cy="347900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 txBox="1"/>
          <p:nvPr/>
        </p:nvSpPr>
        <p:spPr>
          <a:xfrm>
            <a:off x="914332" y="3856872"/>
            <a:ext cx="2151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Low digital skills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1" lang="nl-BE" sz="1200">
                <a:solidFill>
                  <a:schemeClr val="dk1"/>
                </a:solidFill>
              </a:rPr>
              <a:t>→ digital reading support can be an answer</a:t>
            </a:r>
            <a:endParaRPr sz="1600"/>
          </a:p>
        </p:txBody>
      </p:sp>
      <p:sp>
        <p:nvSpPr>
          <p:cNvPr id="69" name="Google Shape;69;p6"/>
          <p:cNvSpPr txBox="1"/>
          <p:nvPr/>
        </p:nvSpPr>
        <p:spPr>
          <a:xfrm>
            <a:off x="3493417" y="3856872"/>
            <a:ext cx="2149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Physical issues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1" lang="nl-BE" sz="1200"/>
              <a:t>→ digital reading can be an answer</a:t>
            </a:r>
            <a:endParaRPr i="1" sz="1200"/>
          </a:p>
        </p:txBody>
      </p:sp>
      <p:sp>
        <p:nvSpPr>
          <p:cNvPr id="70" name="Google Shape;70;p6"/>
          <p:cNvSpPr txBox="1"/>
          <p:nvPr/>
        </p:nvSpPr>
        <p:spPr>
          <a:xfrm>
            <a:off x="6079769" y="3856882"/>
            <a:ext cx="2148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A lot of loneliness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1" lang="nl-BE" sz="1200">
                <a:solidFill>
                  <a:schemeClr val="dk1"/>
                </a:solidFill>
              </a:rPr>
              <a:t>→ digital reading support/groups can be an answer</a:t>
            </a:r>
            <a:endParaRPr sz="1600"/>
          </a:p>
        </p:txBody>
      </p:sp>
      <p:pic>
        <p:nvPicPr>
          <p:cNvPr id="71" name="Google Shape;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357" y="250031"/>
            <a:ext cx="1029424" cy="127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3423" y="2571750"/>
            <a:ext cx="892800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6161" y="2571750"/>
            <a:ext cx="892800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9950" y="2571750"/>
            <a:ext cx="1029426" cy="102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>
            <a:off x="1111549" y="1689007"/>
            <a:ext cx="2149800" cy="3793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3673109" y="1689007"/>
            <a:ext cx="2149800" cy="34575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6303174" y="1689007"/>
            <a:ext cx="2149800" cy="37932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3497645" y="1834253"/>
            <a:ext cx="2149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915537" y="1834253"/>
            <a:ext cx="2149800" cy="347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7"/>
          <p:cNvSpPr txBox="1"/>
          <p:nvPr/>
        </p:nvSpPr>
        <p:spPr>
          <a:xfrm>
            <a:off x="617422" y="623600"/>
            <a:ext cx="796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nl-BE" sz="2400"/>
              <a:t>Improvements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6079752" y="1834253"/>
            <a:ext cx="2149800" cy="347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7"/>
          <p:cNvSpPr txBox="1"/>
          <p:nvPr/>
        </p:nvSpPr>
        <p:spPr>
          <a:xfrm>
            <a:off x="914332" y="3856872"/>
            <a:ext cx="2151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Focus on 50-60+ to improve digital skills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7"/>
          <p:cNvSpPr txBox="1"/>
          <p:nvPr/>
        </p:nvSpPr>
        <p:spPr>
          <a:xfrm>
            <a:off x="3493417" y="3856872"/>
            <a:ext cx="2149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Collaboration with caretakers / healthcare facilities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7"/>
          <p:cNvSpPr txBox="1"/>
          <p:nvPr/>
        </p:nvSpPr>
        <p:spPr>
          <a:xfrm>
            <a:off x="6079769" y="3979982"/>
            <a:ext cx="2148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Technical improvements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357" y="250031"/>
            <a:ext cx="1029424" cy="127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3423" y="2571750"/>
            <a:ext cx="892800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4363" y="2667850"/>
            <a:ext cx="840576" cy="84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8900" y="2571750"/>
            <a:ext cx="892800" cy="8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/>
        </p:nvSpPr>
        <p:spPr>
          <a:xfrm>
            <a:off x="1111549" y="1689007"/>
            <a:ext cx="2149800" cy="3793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3673109" y="1689007"/>
            <a:ext cx="2149800" cy="34575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303174" y="1689007"/>
            <a:ext cx="2149800" cy="37932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497645" y="1834253"/>
            <a:ext cx="2149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"/>
          <p:cNvSpPr/>
          <p:nvPr/>
        </p:nvSpPr>
        <p:spPr>
          <a:xfrm>
            <a:off x="915537" y="1834253"/>
            <a:ext cx="2149800" cy="347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617422" y="623600"/>
            <a:ext cx="796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nl-BE" sz="2400"/>
              <a:t>Training program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6079752" y="1834253"/>
            <a:ext cx="2149800" cy="347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 txBox="1"/>
          <p:nvPr/>
        </p:nvSpPr>
        <p:spPr>
          <a:xfrm>
            <a:off x="914332" y="3856872"/>
            <a:ext cx="2151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For the library employees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 txBox="1"/>
          <p:nvPr/>
        </p:nvSpPr>
        <p:spPr>
          <a:xfrm>
            <a:off x="3493417" y="3856872"/>
            <a:ext cx="214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For library members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 txBox="1"/>
          <p:nvPr/>
        </p:nvSpPr>
        <p:spPr>
          <a:xfrm>
            <a:off x="6079769" y="3979982"/>
            <a:ext cx="214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For caretakers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357" y="250031"/>
            <a:ext cx="1029424" cy="127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7988" y="2675900"/>
            <a:ext cx="909099" cy="90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6450" y="2656488"/>
            <a:ext cx="947925" cy="9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0725" y="2763850"/>
            <a:ext cx="840576" cy="84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>
            <a:off x="2728912" y="2680642"/>
            <a:ext cx="6415087" cy="18555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4509" y="3173496"/>
            <a:ext cx="1335882" cy="164853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 txBox="1"/>
          <p:nvPr/>
        </p:nvSpPr>
        <p:spPr>
          <a:xfrm>
            <a:off x="4033291" y="1066550"/>
            <a:ext cx="4727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nl-BE" sz="2600"/>
              <a:t>Promotion of digital reading</a:t>
            </a:r>
            <a:r>
              <a:rPr b="1" i="0" lang="nl-BE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br>
              <a:rPr b="1" i="0" lang="nl-BE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nl-BE" sz="2600">
                <a:solidFill>
                  <a:schemeClr val="accent4"/>
                </a:solidFill>
              </a:rPr>
              <a:t>focus on 50-60+</a:t>
            </a:r>
            <a:endParaRPr b="1" i="0" sz="26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9"/>
          <p:cNvSpPr txBox="1"/>
          <p:nvPr/>
        </p:nvSpPr>
        <p:spPr>
          <a:xfrm>
            <a:off x="3988485" y="3905123"/>
            <a:ext cx="209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In the library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9"/>
          <p:cNvSpPr txBox="1"/>
          <p:nvPr/>
        </p:nvSpPr>
        <p:spPr>
          <a:xfrm>
            <a:off x="6406075" y="3905125"/>
            <a:ext cx="258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In newspapers/magazines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9"/>
          <p:cNvCxnSpPr/>
          <p:nvPr/>
        </p:nvCxnSpPr>
        <p:spPr>
          <a:xfrm rot="10800000">
            <a:off x="6198242" y="2893751"/>
            <a:ext cx="0" cy="1401091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1" name="Google Shape;12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" y="343125"/>
            <a:ext cx="3327375" cy="467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" y="76200"/>
            <a:ext cx="1239326" cy="123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4275" y="3106750"/>
            <a:ext cx="721674" cy="72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03025" y="3071838"/>
            <a:ext cx="791499" cy="7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189" l="0" r="0" t="189"/>
          <a:stretch/>
        </p:blipFill>
        <p:spPr>
          <a:xfrm>
            <a:off x="358726" y="372641"/>
            <a:ext cx="6620718" cy="439606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0"/>
          <p:cNvSpPr/>
          <p:nvPr/>
        </p:nvSpPr>
        <p:spPr>
          <a:xfrm>
            <a:off x="4935862" y="1313536"/>
            <a:ext cx="3846618" cy="125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0"/>
          <p:cNvSpPr txBox="1"/>
          <p:nvPr/>
        </p:nvSpPr>
        <p:spPr>
          <a:xfrm>
            <a:off x="6687066" y="1465475"/>
            <a:ext cx="2679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nl-BE" sz="2800">
                <a:solidFill>
                  <a:srgbClr val="FFFFFF"/>
                </a:solidFill>
              </a:rPr>
              <a:t>Learning together</a:t>
            </a:r>
            <a:endParaRPr b="1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10"/>
          <p:cNvGrpSpPr/>
          <p:nvPr/>
        </p:nvGrpSpPr>
        <p:grpSpPr>
          <a:xfrm>
            <a:off x="5691156" y="2944390"/>
            <a:ext cx="3091322" cy="909613"/>
            <a:chOff x="5691156" y="2444210"/>
            <a:chExt cx="3091322" cy="909613"/>
          </a:xfrm>
        </p:grpSpPr>
        <p:sp>
          <p:nvSpPr>
            <p:cNvPr id="133" name="Google Shape;133;p10"/>
            <p:cNvSpPr/>
            <p:nvPr/>
          </p:nvSpPr>
          <p:spPr>
            <a:xfrm>
              <a:off x="5691157" y="2444210"/>
              <a:ext cx="3091321" cy="9096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0"/>
            <p:cNvSpPr txBox="1"/>
            <p:nvPr/>
          </p:nvSpPr>
          <p:spPr>
            <a:xfrm>
              <a:off x="5691156" y="2619680"/>
              <a:ext cx="3091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nl-BE" sz="1600">
                  <a:solidFill>
                    <a:schemeClr val="lt1"/>
                  </a:solidFill>
                </a:rPr>
                <a:t>Digital skills lab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nl-BE" sz="1200">
                  <a:solidFill>
                    <a:schemeClr val="lt1"/>
                  </a:solidFill>
                </a:rPr>
                <a:t>Public library, Lier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5" name="Google Shape;13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3400" y="1500651"/>
            <a:ext cx="844916" cy="75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550" y="81275"/>
            <a:ext cx="1239326" cy="123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/>
          <p:nvPr/>
        </p:nvSpPr>
        <p:spPr>
          <a:xfrm>
            <a:off x="724592" y="711636"/>
            <a:ext cx="713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nl-BE" sz="2800"/>
              <a:t>2023: statistics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0" y="2693194"/>
            <a:ext cx="9144000" cy="245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854247" y="2020819"/>
            <a:ext cx="1635900" cy="1422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1"/>
          <p:cNvSpPr/>
          <p:nvPr/>
        </p:nvSpPr>
        <p:spPr>
          <a:xfrm>
            <a:off x="2787488" y="2020819"/>
            <a:ext cx="1635900" cy="1422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1"/>
          <p:cNvSpPr/>
          <p:nvPr/>
        </p:nvSpPr>
        <p:spPr>
          <a:xfrm>
            <a:off x="4720728" y="2020844"/>
            <a:ext cx="1635900" cy="1422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6653969" y="2020819"/>
            <a:ext cx="1635900" cy="1422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854248" y="3572723"/>
            <a:ext cx="540000" cy="4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2787489" y="3572723"/>
            <a:ext cx="540000" cy="4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4720729" y="3572723"/>
            <a:ext cx="540000" cy="4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6653970" y="3572723"/>
            <a:ext cx="540000" cy="4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1"/>
          <p:cNvSpPr txBox="1"/>
          <p:nvPr/>
        </p:nvSpPr>
        <p:spPr>
          <a:xfrm>
            <a:off x="775663" y="3748460"/>
            <a:ext cx="1635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60.000 unique users</a:t>
            </a:r>
            <a:r>
              <a:rPr lang="nl-BE" sz="1600"/>
              <a:t> (borrowed at least 1 e-book)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1"/>
          <p:cNvSpPr txBox="1"/>
          <p:nvPr/>
        </p:nvSpPr>
        <p:spPr>
          <a:xfrm>
            <a:off x="2708903" y="3748460"/>
            <a:ext cx="163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600.000 loans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"/>
          <p:cNvSpPr txBox="1"/>
          <p:nvPr/>
        </p:nvSpPr>
        <p:spPr>
          <a:xfrm>
            <a:off x="4642132" y="3748335"/>
            <a:ext cx="163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38% is 60+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 txBox="1"/>
          <p:nvPr/>
        </p:nvSpPr>
        <p:spPr>
          <a:xfrm>
            <a:off x="6575384" y="3748460"/>
            <a:ext cx="1635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/>
              <a:t>15% of our loans are foreign languages </a:t>
            </a:r>
            <a:endParaRPr b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161" y="2295149"/>
            <a:ext cx="873399" cy="87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0650" y="2254350"/>
            <a:ext cx="923076" cy="92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9936" y="2254350"/>
            <a:ext cx="831000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8400" y="2249563"/>
            <a:ext cx="840576" cy="84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ltuurConnect">
      <a:dk1>
        <a:srgbClr val="000000"/>
      </a:dk1>
      <a:lt1>
        <a:srgbClr val="FFFFFF"/>
      </a:lt1>
      <a:dk2>
        <a:srgbClr val="F7ED7B"/>
      </a:dk2>
      <a:lt2>
        <a:srgbClr val="4FB9B2"/>
      </a:lt2>
      <a:accent1>
        <a:srgbClr val="F7ED7B"/>
      </a:accent1>
      <a:accent2>
        <a:srgbClr val="4FB9B2"/>
      </a:accent2>
      <a:accent3>
        <a:srgbClr val="99D2F4"/>
      </a:accent3>
      <a:accent4>
        <a:srgbClr val="EC694B"/>
      </a:accent4>
      <a:accent5>
        <a:srgbClr val="F7B295"/>
      </a:accent5>
      <a:accent6>
        <a:srgbClr val="99D2F4"/>
      </a:accent6>
      <a:hlink>
        <a:srgbClr val="000000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