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8"/>
  </p:notesMasterIdLst>
  <p:sldIdLst>
    <p:sldId id="256" r:id="rId2"/>
    <p:sldId id="261" r:id="rId3"/>
    <p:sldId id="272" r:id="rId4"/>
    <p:sldId id="291" r:id="rId5"/>
    <p:sldId id="292" r:id="rId6"/>
    <p:sldId id="294" r:id="rId7"/>
  </p:sldIdLst>
  <p:sldSz cx="12192000" cy="6858000"/>
  <p:notesSz cx="6858000" cy="9144000"/>
  <p:embeddedFontLst>
    <p:embeddedFont>
      <p:font typeface="Onest Medium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nest" panose="020B0604020202020204" charset="0"/>
      <p:regular r:id="rId15"/>
      <p:bold r:id="rId16"/>
    </p:embeddedFont>
    <p:embeddedFont>
      <p:font typeface="Onest SemiBol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ELLU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39218</c:v>
                </c:pt>
                <c:pt idx="1">
                  <c:v>111467</c:v>
                </c:pt>
                <c:pt idx="2">
                  <c:v>108437</c:v>
                </c:pt>
                <c:pt idx="3">
                  <c:v>103593</c:v>
                </c:pt>
                <c:pt idx="4">
                  <c:v>45527</c:v>
                </c:pt>
                <c:pt idx="5">
                  <c:v>7228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4-4E54-8A0D-3E8D7EB409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OverDrive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7237</c:v>
                </c:pt>
                <c:pt idx="1">
                  <c:v>15598</c:v>
                </c:pt>
                <c:pt idx="2">
                  <c:v>30015</c:v>
                </c:pt>
                <c:pt idx="3">
                  <c:v>37649</c:v>
                </c:pt>
                <c:pt idx="4">
                  <c:v>49850</c:v>
                </c:pt>
                <c:pt idx="5">
                  <c:v>22893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14-4E54-8A0D-3E8D7EB409C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Naxos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1">
                  <c:v>1151</c:v>
                </c:pt>
                <c:pt idx="2">
                  <c:v>4426</c:v>
                </c:pt>
                <c:pt idx="3">
                  <c:v>5912</c:v>
                </c:pt>
                <c:pt idx="4">
                  <c:v>7107</c:v>
                </c:pt>
                <c:pt idx="5">
                  <c:v>1976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14-4E54-8A0D-3E8D7EB409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3978704"/>
        <c:axId val="503979536"/>
      </c:barChart>
      <c:catAx>
        <c:axId val="50397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03979536"/>
        <c:crosses val="autoZero"/>
        <c:auto val="1"/>
        <c:lblAlgn val="ctr"/>
        <c:lblOffset val="100"/>
        <c:noMultiLvlLbl val="0"/>
      </c:catAx>
      <c:valAx>
        <c:axId val="50397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0397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t-EE"/>
              <a:t>Pealkirja teise rea, võiks teha kollase, aga selle peab ise määrama värvidest, kuna masteril ei lase kahte värvi panna pealkirja.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t-EE"/>
              <a:t>Logod ei ole master slide-il vaid saab niisama siin samas vahetada, juhul kui vaja kasutada teise raamatukogu logo näiteks.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89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he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A white and blu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38200" y="19364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nest SemiBold"/>
              <a:buNone/>
              <a:defRPr sz="6000" b="1" i="0">
                <a:solidFill>
                  <a:schemeClr val="dk1"/>
                </a:solidFill>
                <a:latin typeface="Onest SemiBold"/>
                <a:ea typeface="Onest SemiBold"/>
                <a:cs typeface="Onest SemiBold"/>
                <a:sym typeface="One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38200" y="4428780"/>
            <a:ext cx="9144000" cy="13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Onest Medium"/>
                <a:ea typeface="Onest Medium"/>
                <a:cs typeface="Onest Medium"/>
                <a:sym typeface="Onest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-hele">
  <p:cSld name="3_Blank-hel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305" name="Google Shape;305;p39" descr="A white and blu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- valge">
  <p:cSld name="1_Title and Content - val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532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nest SemiBold"/>
              <a:buNone/>
              <a:defRPr b="1" i="0">
                <a:solidFill>
                  <a:schemeClr val="dk1"/>
                </a:solidFill>
                <a:latin typeface="Onest SemiBold"/>
                <a:ea typeface="Onest SemiBold"/>
                <a:cs typeface="Onest SemiBold"/>
                <a:sym typeface="One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63" name="Google Shape;63;p8" descr="A black background with a blue corn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599" y="2276533"/>
            <a:ext cx="8164417" cy="459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 - valge">
  <p:cSld name="1_Two Content - valg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 descr="A black background with a blue corn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599" y="2276533"/>
            <a:ext cx="8164417" cy="459248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0303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nest SemiBold"/>
              <a:buNone/>
              <a:defRPr b="1" i="0">
                <a:latin typeface="Onest SemiBold"/>
                <a:ea typeface="Onest SemiBold"/>
                <a:cs typeface="Onest SemiBold"/>
                <a:sym typeface="One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838200" y="1870075"/>
            <a:ext cx="5181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6172200" y="1870075"/>
            <a:ext cx="5181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-hele">
  <p:cSld name="Comparison-hel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 descr="A white and blu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79957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nest SemiBold"/>
              <a:buNone/>
              <a:defRPr b="1" i="0">
                <a:latin typeface="Onest SemiBold"/>
                <a:ea typeface="Onest SemiBold"/>
                <a:cs typeface="Onest SemiBold"/>
                <a:sym typeface="One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Onest SemiBold"/>
                <a:ea typeface="Onest SemiBold"/>
                <a:cs typeface="Onest SemiBold"/>
                <a:sym typeface="Ones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Onest"/>
                <a:ea typeface="Onest"/>
                <a:cs typeface="Onest"/>
                <a:sym typeface="Ones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0" i="0">
                <a:latin typeface="Onest"/>
                <a:ea typeface="Onest"/>
                <a:cs typeface="Onest"/>
                <a:sym typeface="Ones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Onest SemiBold"/>
                <a:ea typeface="Onest SemiBold"/>
                <a:cs typeface="Onest SemiBold"/>
                <a:sym typeface="Ones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Onest"/>
                <a:ea typeface="Onest"/>
                <a:cs typeface="Onest"/>
                <a:sym typeface="Ones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0" i="0">
                <a:latin typeface="Onest"/>
                <a:ea typeface="Onest"/>
                <a:cs typeface="Onest"/>
                <a:sym typeface="Ones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nest"/>
                <a:ea typeface="Onest"/>
                <a:cs typeface="Onest"/>
                <a:sym typeface="One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 descr="A purple and pin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nest SemiBold"/>
              <a:buNone/>
              <a:defRPr sz="3200" b="1" i="0">
                <a:solidFill>
                  <a:schemeClr val="lt1"/>
                </a:solidFill>
                <a:latin typeface="Onest SemiBold"/>
                <a:ea typeface="Onest SemiBold"/>
                <a:cs typeface="Onest SemiBold"/>
                <a:sym typeface="One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body" idx="1"/>
          </p:nvPr>
        </p:nvSpPr>
        <p:spPr>
          <a:xfrm>
            <a:off x="839788" y="2159306"/>
            <a:ext cx="3932237" cy="370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Onest"/>
                <a:ea typeface="Onest"/>
                <a:cs typeface="Onest"/>
                <a:sym typeface="Ones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74" name="Google Shape;274;p34"/>
          <p:cNvSpPr>
            <a:spLocks noGrp="1"/>
          </p:cNvSpPr>
          <p:nvPr>
            <p:ph type="chart" idx="2"/>
          </p:nvPr>
        </p:nvSpPr>
        <p:spPr>
          <a:xfrm>
            <a:off x="5232400" y="2057400"/>
            <a:ext cx="629126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nest Medium"/>
                <a:ea typeface="Onest Medium"/>
                <a:cs typeface="Onest Medium"/>
                <a:sym typeface="Onest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ture with Caption - sinine">
  <p:cSld name="3_Picture with Caption - sinin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5" descr="A blue and white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nest SemiBold"/>
              <a:buNone/>
              <a:defRPr sz="3200" b="1" i="0">
                <a:solidFill>
                  <a:schemeClr val="lt1"/>
                </a:solidFill>
                <a:latin typeface="Onest SemiBold"/>
                <a:ea typeface="Onest SemiBold"/>
                <a:cs typeface="Onest SemiBold"/>
                <a:sym typeface="One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5"/>
          <p:cNvSpPr txBox="1">
            <a:spLocks noGrp="1"/>
          </p:cNvSpPr>
          <p:nvPr>
            <p:ph type="body" idx="1"/>
          </p:nvPr>
        </p:nvSpPr>
        <p:spPr>
          <a:xfrm>
            <a:off x="839788" y="2286000"/>
            <a:ext cx="5256212" cy="35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Onest Medium"/>
                <a:ea typeface="Onest Medium"/>
                <a:cs typeface="Onest Medium"/>
                <a:sym typeface="Onest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82" name="Google Shape;282;p35"/>
          <p:cNvSpPr>
            <a:spLocks noGrp="1"/>
          </p:cNvSpPr>
          <p:nvPr>
            <p:ph type="pic" idx="2"/>
          </p:nvPr>
        </p:nvSpPr>
        <p:spPr>
          <a:xfrm>
            <a:off x="6685280" y="1"/>
            <a:ext cx="5506720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icture with Caption - roos">
  <p:cSld name="4_Picture with Caption - roo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6" descr="A purple and pin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nest SemiBold"/>
              <a:buNone/>
              <a:defRPr sz="3200" b="1" i="0">
                <a:solidFill>
                  <a:schemeClr val="lt1"/>
                </a:solidFill>
                <a:latin typeface="Onest SemiBold"/>
                <a:ea typeface="Onest SemiBold"/>
                <a:cs typeface="Onest SemiBold"/>
                <a:sym typeface="One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6"/>
          <p:cNvSpPr txBox="1">
            <a:spLocks noGrp="1"/>
          </p:cNvSpPr>
          <p:nvPr>
            <p:ph type="body" idx="1"/>
          </p:nvPr>
        </p:nvSpPr>
        <p:spPr>
          <a:xfrm>
            <a:off x="839788" y="2261936"/>
            <a:ext cx="5256212" cy="360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Onest Medium"/>
                <a:ea typeface="Onest Medium"/>
                <a:cs typeface="Onest Medium"/>
                <a:sym typeface="Onest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7" name="Google Shape;28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90" name="Google Shape;290;p36"/>
          <p:cNvSpPr>
            <a:spLocks noGrp="1"/>
          </p:cNvSpPr>
          <p:nvPr>
            <p:ph type="pic" idx="2"/>
          </p:nvPr>
        </p:nvSpPr>
        <p:spPr>
          <a:xfrm>
            <a:off x="6685280" y="1"/>
            <a:ext cx="5506720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-sinine">
  <p:cSld name="1_Blank-sinin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295" name="Google Shape;295;p37" descr="A blue and white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-tumesinine">
  <p:cSld name="2_Blank-tumesinine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300" name="Google Shape;300;p38" descr="A blue and white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4A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9" r:id="rId3"/>
    <p:sldLayoutId id="2147483664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.ruud@tln.lib.e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ctrTitle"/>
          </p:nvPr>
        </p:nvSpPr>
        <p:spPr>
          <a:xfrm>
            <a:off x="838200" y="19364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nest SemiBold"/>
              <a:buNone/>
            </a:pPr>
            <a:r>
              <a:rPr lang="en-GB" dirty="0" smtClean="0"/>
              <a:t>Digital </a:t>
            </a:r>
            <a:r>
              <a:rPr lang="en-GB" dirty="0" smtClean="0"/>
              <a:t>libraries of</a:t>
            </a:r>
            <a:br>
              <a:rPr lang="en-GB" dirty="0" smtClean="0"/>
            </a:br>
            <a:r>
              <a:rPr lang="en-GB" dirty="0" smtClean="0"/>
              <a:t>Tallinn Central Library,</a:t>
            </a:r>
            <a:r>
              <a:rPr lang="et-EE" dirty="0"/>
              <a:t/>
            </a:r>
            <a:br>
              <a:rPr lang="et-EE" dirty="0"/>
            </a:br>
            <a:r>
              <a:rPr lang="en-GB" dirty="0" smtClean="0">
                <a:solidFill>
                  <a:schemeClr val="accent1"/>
                </a:solidFill>
              </a:rPr>
              <a:t>Estonia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12" name="Google Shape;312;p40"/>
          <p:cNvSpPr txBox="1">
            <a:spLocks noGrp="1"/>
          </p:cNvSpPr>
          <p:nvPr>
            <p:ph type="subTitle" idx="1"/>
          </p:nvPr>
        </p:nvSpPr>
        <p:spPr>
          <a:xfrm>
            <a:off x="838200" y="4428780"/>
            <a:ext cx="9144000" cy="13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 dirty="0" smtClean="0"/>
              <a:t>A</a:t>
            </a:r>
            <a:r>
              <a:rPr lang="en-GB" dirty="0" err="1" smtClean="0"/>
              <a:t>ndrea</a:t>
            </a:r>
            <a:r>
              <a:rPr lang="en-GB" dirty="0" smtClean="0"/>
              <a:t> Ruud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 smtClean="0"/>
              <a:t>08.04.2024</a:t>
            </a:r>
            <a:endParaRPr dirty="0"/>
          </a:p>
        </p:txBody>
      </p:sp>
      <p:pic>
        <p:nvPicPr>
          <p:cNvPr id="313" name="Google Shape;313;p40" descr="Blu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4486" y="545991"/>
            <a:ext cx="2983059" cy="753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nest SemiBold"/>
              <a:buNone/>
            </a:pPr>
            <a:r>
              <a:rPr lang="en-GB" dirty="0" smtClean="0"/>
              <a:t>News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47" name="Google Shape;347;p45"/>
          <p:cNvSpPr txBox="1">
            <a:spLocks noGrp="1"/>
          </p:cNvSpPr>
          <p:nvPr>
            <p:ph type="body" idx="1"/>
          </p:nvPr>
        </p:nvSpPr>
        <p:spPr>
          <a:xfrm>
            <a:off x="606670" y="1870075"/>
            <a:ext cx="4826976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•"/>
            </a:pPr>
            <a:r>
              <a:rPr lang="en-GB" sz="2400" dirty="0" smtClean="0"/>
              <a:t>3 digital libraries: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SzPts val="2800"/>
              <a:buFont typeface="Arial" panose="020B0604020202020204" pitchFamily="34" charset="0"/>
              <a:buChar char="•"/>
            </a:pPr>
            <a:r>
              <a:rPr lang="en-GB" sz="2000" b="1" dirty="0" err="1" smtClean="0"/>
              <a:t>OverDrive</a:t>
            </a:r>
            <a:r>
              <a:rPr lang="en-GB" sz="2000" dirty="0" smtClean="0"/>
              <a:t> – since 2017 – content from foreign publishers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SzPts val="2800"/>
              <a:buFont typeface="Arial" panose="020B0604020202020204" pitchFamily="34" charset="0"/>
              <a:buChar char="•"/>
            </a:pPr>
            <a:r>
              <a:rPr lang="en-GB" sz="2000" b="1" dirty="0" smtClean="0"/>
              <a:t>Naxos</a:t>
            </a:r>
            <a:r>
              <a:rPr lang="en-GB" sz="2000" dirty="0" smtClean="0"/>
              <a:t> – since 2020 – 	      music databases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SzPts val="2800"/>
              <a:buFont typeface="Arial" panose="020B0604020202020204" pitchFamily="34" charset="0"/>
              <a:buChar char="•"/>
            </a:pPr>
            <a:r>
              <a:rPr lang="en-GB" sz="2000" b="1" dirty="0"/>
              <a:t>ELLU </a:t>
            </a:r>
            <a:r>
              <a:rPr lang="en-GB" sz="2000" dirty="0"/>
              <a:t>– since 2012 – </a:t>
            </a:r>
            <a:r>
              <a:rPr lang="en-GB" sz="2000" dirty="0" smtClean="0"/>
              <a:t>content </a:t>
            </a:r>
            <a:r>
              <a:rPr lang="en-GB" sz="2000" dirty="0"/>
              <a:t>from Estonian </a:t>
            </a:r>
            <a:r>
              <a:rPr lang="en-GB" sz="2000" dirty="0"/>
              <a:t>publishers</a:t>
            </a:r>
          </a:p>
          <a:p>
            <a:pPr marL="1143000" lvl="2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  <a:buFont typeface="Arial" panose="020B0604020202020204" pitchFamily="34" charset="0"/>
              <a:buChar char="•"/>
            </a:pPr>
            <a:r>
              <a:rPr lang="en-GB" sz="1800" dirty="0"/>
              <a:t>2020-2022 nationwide</a:t>
            </a:r>
          </a:p>
          <a:p>
            <a:pPr marL="1143000" lvl="2" indent="-228600">
              <a:spcBef>
                <a:spcPts val="0"/>
              </a:spcBef>
              <a:spcAft>
                <a:spcPts val="1200"/>
              </a:spcAft>
              <a:buSzPts val="2800"/>
              <a:buFont typeface="Arial" panose="020B0604020202020204" pitchFamily="34" charset="0"/>
              <a:buChar char="•"/>
            </a:pPr>
            <a:r>
              <a:rPr lang="en-GB" sz="1800" dirty="0" smtClean="0"/>
              <a:t>Closes 01.07.2024</a:t>
            </a:r>
          </a:p>
          <a:p>
            <a:pPr marL="1143000" lvl="2" indent="-228600">
              <a:spcBef>
                <a:spcPts val="0"/>
              </a:spcBef>
              <a:spcAft>
                <a:spcPts val="1200"/>
              </a:spcAft>
              <a:buSzPts val="2800"/>
              <a:buFont typeface="Arial" panose="020B0604020202020204" pitchFamily="34" charset="0"/>
              <a:buChar char="•"/>
            </a:pPr>
            <a:r>
              <a:rPr lang="en-GB" sz="1800" dirty="0" smtClean="0"/>
              <a:t>National Library of Estonia offers the same service nationwide since February 2023</a:t>
            </a:r>
            <a:endParaRPr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0"/>
            <a:ext cx="6486525" cy="6858000"/>
          </a:xfrm>
        </p:spPr>
      </p:pic>
      <p:pic>
        <p:nvPicPr>
          <p:cNvPr id="348" name="Google Shape;348;p45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2111" y="228571"/>
            <a:ext cx="2380129" cy="601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nest SemiBold"/>
              <a:buNone/>
            </a:pPr>
            <a:r>
              <a:rPr lang="en-GB" dirty="0" smtClean="0"/>
              <a:t>E-loans</a:t>
            </a:r>
            <a:endParaRPr dirty="0"/>
          </a:p>
        </p:txBody>
      </p:sp>
      <p:pic>
        <p:nvPicPr>
          <p:cNvPr id="436" name="Google Shape;436;p56" descr="Blu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2111" y="228571"/>
            <a:ext cx="2380129" cy="6011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424294"/>
              </p:ext>
            </p:extLst>
          </p:nvPr>
        </p:nvGraphicFramePr>
        <p:xfrm>
          <a:off x="838200" y="1116623"/>
          <a:ext cx="7975357" cy="553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94255" y="1035904"/>
            <a:ext cx="321798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chemeClr val="tx1"/>
                </a:solidFill>
                <a:latin typeface="Onest SemiBold" panose="020B0604020202020204" charset="0"/>
              </a:rPr>
              <a:t>6% of all loans were digital in </a:t>
            </a:r>
            <a:r>
              <a:rPr lang="en-GB" sz="1900" dirty="0" smtClean="0">
                <a:solidFill>
                  <a:schemeClr val="tx1"/>
                </a:solidFill>
                <a:latin typeface="Onest SemiBold" panose="020B0604020202020204" charset="0"/>
              </a:rPr>
              <a:t>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 smtClean="0">
              <a:solidFill>
                <a:schemeClr val="tx1"/>
              </a:solidFill>
              <a:latin typeface="Onest Semi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chemeClr val="tx1"/>
                </a:solidFill>
                <a:latin typeface="Onest SemiBold" panose="020B0604020202020204" charset="0"/>
              </a:rPr>
              <a:t>Ministry of Culture stopped funding at the end of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 smtClean="0">
              <a:solidFill>
                <a:schemeClr val="tx1"/>
              </a:solidFill>
              <a:latin typeface="Onest Semi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Onest SemiBold" panose="020B0604020202020204" charset="0"/>
              </a:rPr>
              <a:t>Service limited to citizens of Tallinn since 2023</a:t>
            </a:r>
            <a:endParaRPr lang="et-EE" sz="1900" dirty="0">
              <a:solidFill>
                <a:schemeClr val="tx1"/>
              </a:solidFill>
              <a:latin typeface="Onest Semi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 smtClean="0">
              <a:solidFill>
                <a:schemeClr val="tx1"/>
              </a:solidFill>
              <a:latin typeface="Onest Semi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chemeClr val="tx1"/>
                </a:solidFill>
                <a:latin typeface="Onest SemiBold" panose="020B0604020202020204" charset="0"/>
              </a:rPr>
              <a:t>No new licences since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Onest Semi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nest SemiBold"/>
              <a:buNone/>
            </a:pPr>
            <a:r>
              <a:rPr lang="en-GB" dirty="0" smtClean="0"/>
              <a:t>Popular books in </a:t>
            </a:r>
            <a:r>
              <a:rPr lang="en-GB" dirty="0" smtClean="0">
                <a:solidFill>
                  <a:schemeClr val="accent1"/>
                </a:solidFill>
              </a:rPr>
              <a:t>2024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436" name="Google Shape;436;p56" descr="Blu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2111" y="228571"/>
            <a:ext cx="2380129" cy="601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38200" y="1398300"/>
            <a:ext cx="588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Onest SemiBold" panose="020B0604020202020204" charset="0"/>
              </a:rPr>
              <a:t>ELLU</a:t>
            </a:r>
            <a:endParaRPr lang="et-EE" sz="3200" dirty="0">
              <a:solidFill>
                <a:schemeClr val="tx1"/>
              </a:solidFill>
              <a:latin typeface="Onest SemiBold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3075"/>
            <a:ext cx="1106128" cy="1659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67" y="1983075"/>
            <a:ext cx="1181952" cy="1659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58" y="1983076"/>
            <a:ext cx="1107180" cy="1660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77" y="1983076"/>
            <a:ext cx="1170801" cy="1659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17" y="1983076"/>
            <a:ext cx="1095067" cy="1659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" y="3934654"/>
            <a:ext cx="448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tx1"/>
                </a:solidFill>
                <a:latin typeface="Onest SemiBold" panose="020B0604020202020204" charset="0"/>
              </a:rPr>
              <a:t>OverDrive</a:t>
            </a:r>
            <a:endParaRPr lang="et-EE" sz="3200" dirty="0">
              <a:solidFill>
                <a:schemeClr val="tx1"/>
              </a:solidFill>
              <a:latin typeface="Onest SemiBold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664730"/>
            <a:ext cx="1244394" cy="1659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65" y="4660113"/>
            <a:ext cx="1239920" cy="1653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22" y="1983075"/>
            <a:ext cx="1135119" cy="16591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03" y="4660113"/>
            <a:ext cx="1247857" cy="16638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90" y="4670696"/>
            <a:ext cx="1231982" cy="16426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77" y="4660113"/>
            <a:ext cx="1247857" cy="16638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939" y="4670696"/>
            <a:ext cx="1231982" cy="16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Users in </a:t>
            </a:r>
            <a:r>
              <a:rPr lang="en-GB" dirty="0" smtClean="0">
                <a:solidFill>
                  <a:schemeClr val="accent1"/>
                </a:solidFill>
              </a:rPr>
              <a:t>2023</a:t>
            </a:r>
            <a:endParaRPr lang="et-EE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70075"/>
            <a:ext cx="10371993" cy="43068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Total number of library patrons: 73 437</a:t>
            </a:r>
          </a:p>
          <a:p>
            <a:r>
              <a:rPr lang="en-GB" dirty="0" smtClean="0"/>
              <a:t>Patrons who use physical and digital libraries: 12 437 / 17% </a:t>
            </a:r>
          </a:p>
          <a:p>
            <a:r>
              <a:rPr lang="en-GB" dirty="0" smtClean="0"/>
              <a:t>Patrons who use only digital libraries: 6410 / 9%</a:t>
            </a:r>
          </a:p>
          <a:p>
            <a:endParaRPr lang="en-GB" dirty="0"/>
          </a:p>
          <a:p>
            <a:pPr marL="50800" indent="0">
              <a:buNone/>
            </a:pPr>
            <a:r>
              <a:rPr lang="en-GB" dirty="0" smtClean="0"/>
              <a:t>To receive data of which services patrons use, each service needs to add a marker into patron record (at each login)</a:t>
            </a:r>
          </a:p>
          <a:p>
            <a:pPr lvl="1"/>
            <a:r>
              <a:rPr lang="en-GB" dirty="0" smtClean="0"/>
              <a:t>Pros: automatic, precise, real-time, each user counted once</a:t>
            </a:r>
          </a:p>
          <a:p>
            <a:pPr lvl="1"/>
            <a:r>
              <a:rPr lang="en-GB" dirty="0" smtClean="0"/>
              <a:t>Cons: possible data leaks, expensive to develop suitable software, no monitoring of external services and whether the data is deleted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187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 algn="ctr">
              <a:buNone/>
            </a:pPr>
            <a:endParaRPr lang="en-GB" sz="3600" dirty="0" smtClean="0">
              <a:solidFill>
                <a:schemeClr val="tx1"/>
              </a:solidFill>
              <a:latin typeface="Onest SemiBold" panose="020B0604020202020204" charset="0"/>
            </a:endParaRPr>
          </a:p>
          <a:p>
            <a:pPr marL="5080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Onest SemiBold" panose="020B0604020202020204" charset="0"/>
              </a:rPr>
              <a:t>Any questions?</a:t>
            </a:r>
          </a:p>
          <a:p>
            <a:pPr marL="50800" indent="0" algn="ctr">
              <a:buNone/>
            </a:pPr>
            <a:r>
              <a:rPr lang="en-GB" dirty="0" smtClean="0">
                <a:solidFill>
                  <a:schemeClr val="accent1"/>
                </a:solidFill>
                <a:hlinkClick r:id="rId2"/>
              </a:rPr>
              <a:t>andrea.ruud@tln.lib.ee</a:t>
            </a:r>
            <a:endParaRPr lang="en-GB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eskraamatukogu 1">
      <a:dk1>
        <a:srgbClr val="044B7D"/>
      </a:dk1>
      <a:lt1>
        <a:srgbClr val="FFFFFF"/>
      </a:lt1>
      <a:dk2>
        <a:srgbClr val="016EB7"/>
      </a:dk2>
      <a:lt2>
        <a:srgbClr val="FEFFFF"/>
      </a:lt2>
      <a:accent1>
        <a:srgbClr val="F8B475"/>
      </a:accent1>
      <a:accent2>
        <a:srgbClr val="F29170"/>
      </a:accent2>
      <a:accent3>
        <a:srgbClr val="79BD6D"/>
      </a:accent3>
      <a:accent4>
        <a:srgbClr val="A7D090"/>
      </a:accent4>
      <a:accent5>
        <a:srgbClr val="994774"/>
      </a:accent5>
      <a:accent6>
        <a:srgbClr val="7B2954"/>
      </a:accent6>
      <a:hlink>
        <a:srgbClr val="85CAC9"/>
      </a:hlink>
      <a:folHlink>
        <a:srgbClr val="85CA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245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Onest Medium</vt:lpstr>
      <vt:lpstr>Calibri</vt:lpstr>
      <vt:lpstr>Arial</vt:lpstr>
      <vt:lpstr>Onest</vt:lpstr>
      <vt:lpstr>Onest SemiBold</vt:lpstr>
      <vt:lpstr>Office Theme</vt:lpstr>
      <vt:lpstr>Digital libraries of Tallinn Central Library, Estonia</vt:lpstr>
      <vt:lpstr>News</vt:lpstr>
      <vt:lpstr>E-loans</vt:lpstr>
      <vt:lpstr>Popular books in 2024</vt:lpstr>
      <vt:lpstr>Users in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Siia saab kirjutada pealkirja</dc:title>
  <dc:creator>andrea</dc:creator>
  <cp:lastModifiedBy>Andrea</cp:lastModifiedBy>
  <cp:revision>15</cp:revision>
  <dcterms:modified xsi:type="dcterms:W3CDTF">2024-04-08T13:09:21Z</dcterms:modified>
</cp:coreProperties>
</file>